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3" r:id="rId3"/>
    <p:sldMasterId id="2147483657" r:id="rId4"/>
    <p:sldMasterId id="2147483659" r:id="rId5"/>
    <p:sldMasterId id="2147483661" r:id="rId6"/>
    <p:sldMasterId id="2147483663" r:id="rId7"/>
    <p:sldMasterId id="2147483655" r:id="rId8"/>
  </p:sldMasterIdLst>
  <p:notesMasterIdLst>
    <p:notesMasterId r:id="rId39"/>
  </p:notesMasterIdLst>
  <p:handoutMasterIdLst>
    <p:handoutMasterId r:id="rId40"/>
  </p:handoutMasterIdLst>
  <p:sldIdLst>
    <p:sldId id="263" r:id="rId9"/>
    <p:sldId id="362" r:id="rId10"/>
    <p:sldId id="1380" r:id="rId11"/>
    <p:sldId id="897" r:id="rId12"/>
    <p:sldId id="368" r:id="rId13"/>
    <p:sldId id="265" r:id="rId14"/>
    <p:sldId id="266" r:id="rId15"/>
    <p:sldId id="268" r:id="rId16"/>
    <p:sldId id="269" r:id="rId17"/>
    <p:sldId id="270" r:id="rId18"/>
    <p:sldId id="267" r:id="rId19"/>
    <p:sldId id="271" r:id="rId20"/>
    <p:sldId id="272" r:id="rId21"/>
    <p:sldId id="273" r:id="rId22"/>
    <p:sldId id="274" r:id="rId23"/>
    <p:sldId id="275" r:id="rId24"/>
    <p:sldId id="276" r:id="rId25"/>
    <p:sldId id="277" r:id="rId26"/>
    <p:sldId id="278" r:id="rId27"/>
    <p:sldId id="279" r:id="rId28"/>
    <p:sldId id="280" r:id="rId29"/>
    <p:sldId id="281" r:id="rId30"/>
    <p:sldId id="284" r:id="rId31"/>
    <p:sldId id="283" r:id="rId32"/>
    <p:sldId id="286" r:id="rId33"/>
    <p:sldId id="282" r:id="rId34"/>
    <p:sldId id="287" r:id="rId35"/>
    <p:sldId id="288" r:id="rId36"/>
    <p:sldId id="285" r:id="rId37"/>
    <p:sldId id="26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1B48AB"/>
    <a:srgbClr val="FFFFFF"/>
    <a:srgbClr val="F8F5F4"/>
    <a:srgbClr val="2B2A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586EF-0375-4481-9615-572CF92D83A1}" v="7" dt="2023-10-18T04:57:45.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88" autoAdjust="0"/>
    <p:restoredTop sz="88015" autoAdjust="0"/>
  </p:normalViewPr>
  <p:slideViewPr>
    <p:cSldViewPr snapToGrid="0">
      <p:cViewPr>
        <p:scale>
          <a:sx n="75" d="100"/>
          <a:sy n="75" d="100"/>
        </p:scale>
        <p:origin x="523" y="38"/>
      </p:cViewPr>
      <p:guideLst/>
    </p:cSldViewPr>
  </p:slideViewPr>
  <p:notesTextViewPr>
    <p:cViewPr>
      <p:scale>
        <a:sx n="1" d="1"/>
        <a:sy n="1" d="1"/>
      </p:scale>
      <p:origin x="0" y="0"/>
    </p:cViewPr>
  </p:notesTextViewPr>
  <p:notesViewPr>
    <p:cSldViewPr snapToGrid="0">
      <p:cViewPr varScale="1">
        <p:scale>
          <a:sx n="64" d="100"/>
          <a:sy n="64" d="100"/>
        </p:scale>
        <p:origin x="319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ED69E-CD2F-4A9B-98BE-DC292FF8F601}"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SG"/>
        </a:p>
      </dgm:t>
    </dgm:pt>
    <dgm:pt modelId="{DB7B1AA0-1BFF-42D0-8772-95670607DBA8}">
      <dgm:prSet phldrT="[Text]" custT="1"/>
      <dgm:spPr>
        <a:solidFill>
          <a:srgbClr val="0070C0"/>
        </a:solidFill>
      </dgm:spPr>
      <dgm:t>
        <a:bodyPr/>
        <a:lstStyle/>
        <a:p>
          <a:r>
            <a:rPr lang="en-SG" sz="2000" dirty="0">
              <a:latin typeface="Arial (Body)"/>
              <a:cs typeface="Arial" panose="020B0604020202020204" pitchFamily="34" charset="0"/>
            </a:rPr>
            <a:t>Power Quality</a:t>
          </a:r>
        </a:p>
      </dgm:t>
    </dgm:pt>
    <dgm:pt modelId="{0EE6FD08-37CF-475B-A6CF-3262D44DDE41}" type="parTrans" cxnId="{65297A5E-01A3-4F22-AC74-2A008DA86EB5}">
      <dgm:prSet/>
      <dgm:spPr/>
      <dgm:t>
        <a:bodyPr/>
        <a:lstStyle/>
        <a:p>
          <a:endParaRPr lang="en-SG" sz="1100">
            <a:latin typeface="Arial" panose="020B0604020202020204" pitchFamily="34" charset="0"/>
            <a:cs typeface="Arial" panose="020B0604020202020204" pitchFamily="34" charset="0"/>
          </a:endParaRPr>
        </a:p>
      </dgm:t>
    </dgm:pt>
    <dgm:pt modelId="{F5C03FF3-9E53-40D7-977F-32FAB806AD92}" type="sibTrans" cxnId="{65297A5E-01A3-4F22-AC74-2A008DA86EB5}">
      <dgm:prSet/>
      <dgm:spPr/>
      <dgm:t>
        <a:bodyPr/>
        <a:lstStyle/>
        <a:p>
          <a:endParaRPr lang="en-SG" sz="1100">
            <a:latin typeface="Arial" panose="020B0604020202020204" pitchFamily="34" charset="0"/>
            <a:cs typeface="Arial" panose="020B0604020202020204" pitchFamily="34" charset="0"/>
          </a:endParaRPr>
        </a:p>
      </dgm:t>
    </dgm:pt>
    <dgm:pt modelId="{6031D494-CEF6-4364-854B-C409CC215A3B}">
      <dgm:prSet phldrT="[Text]" custT="1"/>
      <dgm:spPr/>
      <dgm:t>
        <a:bodyPr/>
        <a:lstStyle/>
        <a:p>
          <a:pPr>
            <a:buClr>
              <a:schemeClr val="accent1"/>
            </a:buClr>
          </a:pPr>
          <a:r>
            <a:rPr lang="en-SG" sz="1400" dirty="0">
              <a:solidFill>
                <a:srgbClr val="373D3F"/>
              </a:solidFill>
              <a:latin typeface="Arial (Body)"/>
              <a:cs typeface="Arial" panose="020B0604020202020204" pitchFamily="34" charset="0"/>
            </a:rPr>
            <a:t>Up to 46kV Sag Mitigation Systems </a:t>
          </a:r>
        </a:p>
      </dgm:t>
    </dgm:pt>
    <dgm:pt modelId="{8EA88C3C-DB5D-4F33-B050-3D08EF4CA025}" type="parTrans" cxnId="{788E8C83-AAFA-446F-AFD7-7CD7165CC6AF}">
      <dgm:prSet/>
      <dgm:spPr/>
      <dgm:t>
        <a:bodyPr/>
        <a:lstStyle/>
        <a:p>
          <a:endParaRPr lang="en-SG" sz="1100">
            <a:latin typeface="Arial" panose="020B0604020202020204" pitchFamily="34" charset="0"/>
            <a:cs typeface="Arial" panose="020B0604020202020204" pitchFamily="34" charset="0"/>
          </a:endParaRPr>
        </a:p>
      </dgm:t>
    </dgm:pt>
    <dgm:pt modelId="{072FE4BC-BB93-43C9-B97E-15D7D644045A}" type="sibTrans" cxnId="{788E8C83-AAFA-446F-AFD7-7CD7165CC6AF}">
      <dgm:prSet/>
      <dgm:spPr/>
      <dgm:t>
        <a:bodyPr/>
        <a:lstStyle/>
        <a:p>
          <a:endParaRPr lang="en-SG" sz="1100">
            <a:latin typeface="Arial" panose="020B0604020202020204" pitchFamily="34" charset="0"/>
            <a:cs typeface="Arial" panose="020B0604020202020204" pitchFamily="34" charset="0"/>
          </a:endParaRPr>
        </a:p>
      </dgm:t>
    </dgm:pt>
    <dgm:pt modelId="{9623203C-F24A-4DA5-8997-EBB9D214E196}">
      <dgm:prSet phldrT="[Text]" custT="1"/>
      <dgm:spPr/>
      <dgm:t>
        <a:bodyPr/>
        <a:lstStyle/>
        <a:p>
          <a:pPr>
            <a:buClr>
              <a:schemeClr val="accent1"/>
            </a:buClr>
          </a:pPr>
          <a:r>
            <a:rPr lang="en-SG" sz="1400" dirty="0">
              <a:solidFill>
                <a:srgbClr val="373D3F"/>
              </a:solidFill>
              <a:latin typeface="Arial (Body)"/>
              <a:cs typeface="Arial" panose="020B0604020202020204" pitchFamily="34" charset="0"/>
            </a:rPr>
            <a:t>Statcom / VVO</a:t>
          </a:r>
        </a:p>
      </dgm:t>
    </dgm:pt>
    <dgm:pt modelId="{37B3D9EE-44A2-4D26-8CE5-B7AA81FE48D9}" type="parTrans" cxnId="{0B78531E-266A-453E-B8B5-59C14313F1CD}">
      <dgm:prSet/>
      <dgm:spPr/>
      <dgm:t>
        <a:bodyPr/>
        <a:lstStyle/>
        <a:p>
          <a:endParaRPr lang="en-SG" sz="1100">
            <a:latin typeface="Arial" panose="020B0604020202020204" pitchFamily="34" charset="0"/>
            <a:cs typeface="Arial" panose="020B0604020202020204" pitchFamily="34" charset="0"/>
          </a:endParaRPr>
        </a:p>
      </dgm:t>
    </dgm:pt>
    <dgm:pt modelId="{C158B0D7-0033-4439-8A47-932B6E0925C7}" type="sibTrans" cxnId="{0B78531E-266A-453E-B8B5-59C14313F1CD}">
      <dgm:prSet/>
      <dgm:spPr/>
      <dgm:t>
        <a:bodyPr/>
        <a:lstStyle/>
        <a:p>
          <a:endParaRPr lang="en-SG" sz="1100">
            <a:latin typeface="Arial" panose="020B0604020202020204" pitchFamily="34" charset="0"/>
            <a:cs typeface="Arial" panose="020B0604020202020204" pitchFamily="34" charset="0"/>
          </a:endParaRPr>
        </a:p>
      </dgm:t>
    </dgm:pt>
    <dgm:pt modelId="{0FD137A0-00CD-4583-B9CF-978709FE5EC0}">
      <dgm:prSet phldrT="[Text]" custT="1"/>
      <dgm:spPr>
        <a:solidFill>
          <a:srgbClr val="00B050"/>
        </a:solidFill>
      </dgm:spPr>
      <dgm:t>
        <a:bodyPr/>
        <a:lstStyle/>
        <a:p>
          <a:r>
            <a:rPr lang="en-SG" sz="2000" dirty="0">
              <a:latin typeface="Arial (Body)"/>
              <a:cs typeface="Arial" panose="020B0604020202020204" pitchFamily="34" charset="0"/>
            </a:rPr>
            <a:t>Batteries and Energy Storage</a:t>
          </a:r>
        </a:p>
      </dgm:t>
    </dgm:pt>
    <dgm:pt modelId="{058D4935-7307-40CA-8C23-140929F3FCCA}" type="parTrans" cxnId="{ED6E4D95-2B82-47D3-BD72-023574D1B49B}">
      <dgm:prSet/>
      <dgm:spPr/>
      <dgm:t>
        <a:bodyPr/>
        <a:lstStyle/>
        <a:p>
          <a:endParaRPr lang="en-SG" sz="1100">
            <a:latin typeface="Arial" panose="020B0604020202020204" pitchFamily="34" charset="0"/>
            <a:cs typeface="Arial" panose="020B0604020202020204" pitchFamily="34" charset="0"/>
          </a:endParaRPr>
        </a:p>
      </dgm:t>
    </dgm:pt>
    <dgm:pt modelId="{94895BD5-C393-426C-8F5C-43552BAA326B}" type="sibTrans" cxnId="{ED6E4D95-2B82-47D3-BD72-023574D1B49B}">
      <dgm:prSet/>
      <dgm:spPr/>
      <dgm:t>
        <a:bodyPr/>
        <a:lstStyle/>
        <a:p>
          <a:endParaRPr lang="en-SG" sz="1100">
            <a:latin typeface="Arial" panose="020B0604020202020204" pitchFamily="34" charset="0"/>
            <a:cs typeface="Arial" panose="020B0604020202020204" pitchFamily="34" charset="0"/>
          </a:endParaRPr>
        </a:p>
      </dgm:t>
    </dgm:pt>
    <dgm:pt modelId="{7BC56BF8-5C8D-4249-96A6-83EF18008FD8}">
      <dgm:prSet phldrT="[Text]" custT="1"/>
      <dgm:spPr>
        <a:solidFill>
          <a:srgbClr val="FF99CC">
            <a:alpha val="89804"/>
          </a:srgbClr>
        </a:solidFill>
      </dgm:spPr>
      <dgm:t>
        <a:bodyPr/>
        <a:lstStyle/>
        <a:p>
          <a:pPr>
            <a:buClr>
              <a:schemeClr val="accent1"/>
            </a:buClr>
          </a:pPr>
          <a:r>
            <a:rPr lang="en-SG" sz="1400" dirty="0">
              <a:solidFill>
                <a:srgbClr val="373D3F"/>
              </a:solidFill>
              <a:latin typeface="Arial (Body)"/>
              <a:cs typeface="Arial" panose="020B0604020202020204" pitchFamily="34" charset="0"/>
            </a:rPr>
            <a:t>Battery Energy Storage Solution</a:t>
          </a:r>
        </a:p>
      </dgm:t>
    </dgm:pt>
    <dgm:pt modelId="{F1BD4972-380A-41B3-B8DE-4908DDA48B24}" type="parTrans" cxnId="{D5217246-F229-4615-B150-4E6564CB319D}">
      <dgm:prSet/>
      <dgm:spPr/>
      <dgm:t>
        <a:bodyPr/>
        <a:lstStyle/>
        <a:p>
          <a:endParaRPr lang="en-SG" sz="1100">
            <a:latin typeface="Arial" panose="020B0604020202020204" pitchFamily="34" charset="0"/>
            <a:cs typeface="Arial" panose="020B0604020202020204" pitchFamily="34" charset="0"/>
          </a:endParaRPr>
        </a:p>
      </dgm:t>
    </dgm:pt>
    <dgm:pt modelId="{A0D483D5-0A8F-4E6F-9A6F-27534FDEC9BC}" type="sibTrans" cxnId="{D5217246-F229-4615-B150-4E6564CB319D}">
      <dgm:prSet/>
      <dgm:spPr/>
      <dgm:t>
        <a:bodyPr/>
        <a:lstStyle/>
        <a:p>
          <a:endParaRPr lang="en-SG" sz="1100">
            <a:latin typeface="Arial" panose="020B0604020202020204" pitchFamily="34" charset="0"/>
            <a:cs typeface="Arial" panose="020B0604020202020204" pitchFamily="34" charset="0"/>
          </a:endParaRPr>
        </a:p>
      </dgm:t>
    </dgm:pt>
    <dgm:pt modelId="{744EDBC6-DDBF-4380-9247-1A148BE954D0}">
      <dgm:prSet phldrT="[Text]" custT="1"/>
      <dgm:spPr>
        <a:solidFill>
          <a:srgbClr val="FF99CC">
            <a:alpha val="89804"/>
          </a:srgbClr>
        </a:solidFill>
      </dgm:spPr>
      <dgm:t>
        <a:bodyPr/>
        <a:lstStyle/>
        <a:p>
          <a:pPr>
            <a:buClr>
              <a:schemeClr val="accent1"/>
            </a:buClr>
          </a:pPr>
          <a:r>
            <a:rPr lang="en-SG" sz="1400" dirty="0">
              <a:solidFill>
                <a:srgbClr val="373D3F"/>
              </a:solidFill>
              <a:latin typeface="Arial (Body)"/>
              <a:cs typeface="Arial" panose="020B0604020202020204" pitchFamily="34" charset="0"/>
            </a:rPr>
            <a:t>Containerized/Custom Solution</a:t>
          </a:r>
        </a:p>
      </dgm:t>
    </dgm:pt>
    <dgm:pt modelId="{977E3DE6-FC0F-4600-9141-C414606E9CD3}" type="parTrans" cxnId="{D6C9B38C-AECD-43AF-87D4-25E7F18C8678}">
      <dgm:prSet/>
      <dgm:spPr/>
      <dgm:t>
        <a:bodyPr/>
        <a:lstStyle/>
        <a:p>
          <a:endParaRPr lang="en-SG" sz="1100">
            <a:latin typeface="Arial" panose="020B0604020202020204" pitchFamily="34" charset="0"/>
            <a:cs typeface="Arial" panose="020B0604020202020204" pitchFamily="34" charset="0"/>
          </a:endParaRPr>
        </a:p>
      </dgm:t>
    </dgm:pt>
    <dgm:pt modelId="{E6B93205-8214-4477-B501-52AB1F458C51}" type="sibTrans" cxnId="{D6C9B38C-AECD-43AF-87D4-25E7F18C8678}">
      <dgm:prSet/>
      <dgm:spPr/>
      <dgm:t>
        <a:bodyPr/>
        <a:lstStyle/>
        <a:p>
          <a:endParaRPr lang="en-SG" sz="1100">
            <a:latin typeface="Arial" panose="020B0604020202020204" pitchFamily="34" charset="0"/>
            <a:cs typeface="Arial" panose="020B0604020202020204" pitchFamily="34" charset="0"/>
          </a:endParaRPr>
        </a:p>
      </dgm:t>
    </dgm:pt>
    <dgm:pt modelId="{CAB8B993-76F7-40FA-B162-6160E44EE03F}">
      <dgm:prSet phldrT="[Text]" custT="1"/>
      <dgm:spPr>
        <a:solidFill>
          <a:srgbClr val="66FF99">
            <a:alpha val="89804"/>
          </a:srgbClr>
        </a:solidFill>
      </dgm:spPr>
      <dgm:t>
        <a:bodyPr/>
        <a:lstStyle/>
        <a:p>
          <a:pPr>
            <a:buClr>
              <a:schemeClr val="accent1"/>
            </a:buClr>
          </a:pPr>
          <a:r>
            <a:rPr lang="en-SG" sz="1400" dirty="0">
              <a:solidFill>
                <a:srgbClr val="373D3F"/>
              </a:solidFill>
              <a:latin typeface="Arial (Body)"/>
              <a:cs typeface="Arial" panose="020B0604020202020204" pitchFamily="34" charset="0"/>
            </a:rPr>
            <a:t>Saltwater Battery</a:t>
          </a:r>
        </a:p>
      </dgm:t>
    </dgm:pt>
    <dgm:pt modelId="{BF9B4FAF-81A1-4719-B041-6BE31AC82AF5}" type="parTrans" cxnId="{83760A6B-14E0-4746-B326-386188B65513}">
      <dgm:prSet/>
      <dgm:spPr/>
      <dgm:t>
        <a:bodyPr/>
        <a:lstStyle/>
        <a:p>
          <a:endParaRPr lang="en-SG" sz="1100">
            <a:latin typeface="Arial" panose="020B0604020202020204" pitchFamily="34" charset="0"/>
            <a:cs typeface="Arial" panose="020B0604020202020204" pitchFamily="34" charset="0"/>
          </a:endParaRPr>
        </a:p>
      </dgm:t>
    </dgm:pt>
    <dgm:pt modelId="{224F32A1-80CC-4F3B-977F-902747394861}" type="sibTrans" cxnId="{83760A6B-14E0-4746-B326-386188B65513}">
      <dgm:prSet/>
      <dgm:spPr/>
      <dgm:t>
        <a:bodyPr/>
        <a:lstStyle/>
        <a:p>
          <a:endParaRPr lang="en-SG" sz="1100">
            <a:latin typeface="Arial" panose="020B0604020202020204" pitchFamily="34" charset="0"/>
            <a:cs typeface="Arial" panose="020B0604020202020204" pitchFamily="34" charset="0"/>
          </a:endParaRPr>
        </a:p>
      </dgm:t>
    </dgm:pt>
    <dgm:pt modelId="{9E8C8DE0-0006-4537-9897-03BA57BBD29F}">
      <dgm:prSet phldrT="[Text]" custT="1"/>
      <dgm:spPr>
        <a:solidFill>
          <a:srgbClr val="66FF99">
            <a:alpha val="89804"/>
          </a:srgbClr>
        </a:solidFill>
      </dgm:spPr>
      <dgm:t>
        <a:bodyPr/>
        <a:lstStyle/>
        <a:p>
          <a:pPr>
            <a:buClr>
              <a:schemeClr val="accent1"/>
            </a:buClr>
          </a:pPr>
          <a:r>
            <a:rPr lang="en-SG" sz="1400" dirty="0">
              <a:solidFill>
                <a:srgbClr val="373D3F"/>
              </a:solidFill>
              <a:latin typeface="Arial (Body)"/>
              <a:cs typeface="Arial" panose="020B0604020202020204" pitchFamily="34" charset="0"/>
            </a:rPr>
            <a:t>Natron Sodium-Ion Battery</a:t>
          </a:r>
        </a:p>
      </dgm:t>
    </dgm:pt>
    <dgm:pt modelId="{D643F855-B662-4603-94FE-FDE8E6559708}" type="parTrans" cxnId="{2404E587-3BB2-48F3-8080-D8C084900E67}">
      <dgm:prSet/>
      <dgm:spPr/>
      <dgm:t>
        <a:bodyPr/>
        <a:lstStyle/>
        <a:p>
          <a:endParaRPr lang="en-SG" sz="1100">
            <a:latin typeface="Arial" panose="020B0604020202020204" pitchFamily="34" charset="0"/>
            <a:cs typeface="Arial" panose="020B0604020202020204" pitchFamily="34" charset="0"/>
          </a:endParaRPr>
        </a:p>
      </dgm:t>
    </dgm:pt>
    <dgm:pt modelId="{BF0CD938-EAB9-44E1-A2B4-CAD30C7EF31E}" type="sibTrans" cxnId="{2404E587-3BB2-48F3-8080-D8C084900E67}">
      <dgm:prSet/>
      <dgm:spPr/>
      <dgm:t>
        <a:bodyPr/>
        <a:lstStyle/>
        <a:p>
          <a:endParaRPr lang="en-SG" sz="1100">
            <a:latin typeface="Arial" panose="020B0604020202020204" pitchFamily="34" charset="0"/>
            <a:cs typeface="Arial" panose="020B0604020202020204" pitchFamily="34" charset="0"/>
          </a:endParaRPr>
        </a:p>
      </dgm:t>
    </dgm:pt>
    <dgm:pt modelId="{74208EAC-1D84-418E-9416-AB743227A10B}">
      <dgm:prSet phldrT="[Text]" custT="1"/>
      <dgm:spPr>
        <a:solidFill>
          <a:srgbClr val="7030A0"/>
        </a:solidFill>
      </dgm:spPr>
      <dgm:t>
        <a:bodyPr/>
        <a:lstStyle/>
        <a:p>
          <a:r>
            <a:rPr lang="en-SG" sz="2000" dirty="0">
              <a:latin typeface="Arial (Body)"/>
              <a:cs typeface="Arial" panose="020B0604020202020204" pitchFamily="34" charset="0"/>
            </a:rPr>
            <a:t>Modular Infrastructure</a:t>
          </a:r>
        </a:p>
      </dgm:t>
    </dgm:pt>
    <dgm:pt modelId="{39571DC3-1CB1-431E-860F-F09CB112F4F6}" type="parTrans" cxnId="{9C305D93-C94D-446B-9D36-5448E883F0D6}">
      <dgm:prSet/>
      <dgm:spPr/>
      <dgm:t>
        <a:bodyPr/>
        <a:lstStyle/>
        <a:p>
          <a:endParaRPr lang="en-SG" sz="1100">
            <a:latin typeface="Arial" panose="020B0604020202020204" pitchFamily="34" charset="0"/>
            <a:cs typeface="Arial" panose="020B0604020202020204" pitchFamily="34" charset="0"/>
          </a:endParaRPr>
        </a:p>
      </dgm:t>
    </dgm:pt>
    <dgm:pt modelId="{7531214A-CCD4-474A-8D32-8FFFE737F49D}" type="sibTrans" cxnId="{9C305D93-C94D-446B-9D36-5448E883F0D6}">
      <dgm:prSet/>
      <dgm:spPr/>
      <dgm:t>
        <a:bodyPr/>
        <a:lstStyle/>
        <a:p>
          <a:endParaRPr lang="en-SG" sz="1100">
            <a:latin typeface="Arial" panose="020B0604020202020204" pitchFamily="34" charset="0"/>
            <a:cs typeface="Arial" panose="020B0604020202020204" pitchFamily="34" charset="0"/>
          </a:endParaRPr>
        </a:p>
      </dgm:t>
    </dgm:pt>
    <dgm:pt modelId="{CC9BEA83-72ED-4654-8676-00114B2B46D5}">
      <dgm:prSet phldrT="[Text]" custT="1"/>
      <dgm:spPr/>
      <dgm:t>
        <a:bodyPr/>
        <a:lstStyle/>
        <a:p>
          <a:pPr>
            <a:buClr>
              <a:schemeClr val="accent1"/>
            </a:buClr>
          </a:pPr>
          <a:r>
            <a:rPr lang="en-SG" sz="1400" dirty="0">
              <a:solidFill>
                <a:srgbClr val="373D3F"/>
              </a:solidFill>
              <a:latin typeface="Arial (Body)"/>
              <a:cs typeface="Arial" panose="020B0604020202020204" pitchFamily="34" charset="0"/>
            </a:rPr>
            <a:t>HT / MV Transformers</a:t>
          </a:r>
        </a:p>
      </dgm:t>
    </dgm:pt>
    <dgm:pt modelId="{61765E7C-A29B-40C4-B346-7A3657000F58}" type="parTrans" cxnId="{020ABF52-74D0-44EC-9A17-8A6A5D629B3E}">
      <dgm:prSet/>
      <dgm:spPr/>
      <dgm:t>
        <a:bodyPr/>
        <a:lstStyle/>
        <a:p>
          <a:endParaRPr lang="en-SG" sz="1100">
            <a:latin typeface="Arial" panose="020B0604020202020204" pitchFamily="34" charset="0"/>
            <a:cs typeface="Arial" panose="020B0604020202020204" pitchFamily="34" charset="0"/>
          </a:endParaRPr>
        </a:p>
      </dgm:t>
    </dgm:pt>
    <dgm:pt modelId="{10353031-AA68-43EA-AFF0-92FFE84D7B37}" type="sibTrans" cxnId="{020ABF52-74D0-44EC-9A17-8A6A5D629B3E}">
      <dgm:prSet/>
      <dgm:spPr/>
      <dgm:t>
        <a:bodyPr/>
        <a:lstStyle/>
        <a:p>
          <a:endParaRPr lang="en-SG" sz="1100">
            <a:latin typeface="Arial" panose="020B0604020202020204" pitchFamily="34" charset="0"/>
            <a:cs typeface="Arial" panose="020B0604020202020204" pitchFamily="34" charset="0"/>
          </a:endParaRPr>
        </a:p>
      </dgm:t>
    </dgm:pt>
    <dgm:pt modelId="{A1ACE888-C9A5-4054-A156-D8A85EC707D4}">
      <dgm:prSet phldrT="[Text]" custT="1"/>
      <dgm:spPr>
        <a:solidFill>
          <a:srgbClr val="C00000"/>
        </a:solidFill>
      </dgm:spPr>
      <dgm:t>
        <a:bodyPr/>
        <a:lstStyle/>
        <a:p>
          <a:r>
            <a:rPr lang="en-SG" sz="2000" dirty="0">
              <a:latin typeface="Arial (Body)"/>
              <a:cs typeface="Arial" panose="020B0604020202020204" pitchFamily="34" charset="0"/>
            </a:rPr>
            <a:t>Thermal Management</a:t>
          </a:r>
        </a:p>
      </dgm:t>
    </dgm:pt>
    <dgm:pt modelId="{56048F7A-6334-4A84-B16E-37BC0B6AFE54}" type="parTrans" cxnId="{6AC73946-84A6-45D0-8842-62A379696100}">
      <dgm:prSet/>
      <dgm:spPr/>
      <dgm:t>
        <a:bodyPr/>
        <a:lstStyle/>
        <a:p>
          <a:endParaRPr lang="en-SG" sz="1400">
            <a:latin typeface="Arial" panose="020B0604020202020204" pitchFamily="34" charset="0"/>
            <a:cs typeface="Arial" panose="020B0604020202020204" pitchFamily="34" charset="0"/>
          </a:endParaRPr>
        </a:p>
      </dgm:t>
    </dgm:pt>
    <dgm:pt modelId="{7FD219C2-B680-45E5-923C-9E6A623F870D}" type="sibTrans" cxnId="{6AC73946-84A6-45D0-8842-62A379696100}">
      <dgm:prSet/>
      <dgm:spPr/>
      <dgm:t>
        <a:bodyPr/>
        <a:lstStyle/>
        <a:p>
          <a:endParaRPr lang="en-SG" sz="1400">
            <a:latin typeface="Arial" panose="020B0604020202020204" pitchFamily="34" charset="0"/>
            <a:cs typeface="Arial" panose="020B0604020202020204" pitchFamily="34" charset="0"/>
          </a:endParaRPr>
        </a:p>
      </dgm:t>
    </dgm:pt>
    <dgm:pt modelId="{64B5C59C-591B-4549-A1A6-766DBD190421}">
      <dgm:prSet phldrT="[Text]" custT="1"/>
      <dgm:spPr>
        <a:solidFill>
          <a:schemeClr val="accent6">
            <a:lumMod val="20000"/>
            <a:lumOff val="80000"/>
            <a:alpha val="90000"/>
          </a:schemeClr>
        </a:solidFill>
      </dgm:spPr>
      <dgm:t>
        <a:bodyPr/>
        <a:lstStyle/>
        <a:p>
          <a:pPr>
            <a:buClr>
              <a:schemeClr val="accent1"/>
            </a:buClr>
          </a:pPr>
          <a:r>
            <a:rPr lang="en-SG" sz="1400" dirty="0">
              <a:solidFill>
                <a:srgbClr val="373D3F"/>
              </a:solidFill>
              <a:latin typeface="Arial (Body)"/>
              <a:cs typeface="Arial" panose="020B0604020202020204" pitchFamily="34" charset="0"/>
            </a:rPr>
            <a:t>Industrial Cooling</a:t>
          </a:r>
        </a:p>
      </dgm:t>
    </dgm:pt>
    <dgm:pt modelId="{90C857C0-CAF0-4E16-A9B8-6A2087E0E081}" type="parTrans" cxnId="{9419A672-EE27-40DF-B52F-4D81EA67397E}">
      <dgm:prSet/>
      <dgm:spPr/>
      <dgm:t>
        <a:bodyPr/>
        <a:lstStyle/>
        <a:p>
          <a:endParaRPr lang="en-SG" sz="1400">
            <a:latin typeface="Arial" panose="020B0604020202020204" pitchFamily="34" charset="0"/>
            <a:cs typeface="Arial" panose="020B0604020202020204" pitchFamily="34" charset="0"/>
          </a:endParaRPr>
        </a:p>
      </dgm:t>
    </dgm:pt>
    <dgm:pt modelId="{99379E4B-0DC0-463B-A6DA-B4D3047C8462}" type="sibTrans" cxnId="{9419A672-EE27-40DF-B52F-4D81EA67397E}">
      <dgm:prSet/>
      <dgm:spPr/>
      <dgm:t>
        <a:bodyPr/>
        <a:lstStyle/>
        <a:p>
          <a:endParaRPr lang="en-SG" sz="1400">
            <a:latin typeface="Arial" panose="020B0604020202020204" pitchFamily="34" charset="0"/>
            <a:cs typeface="Arial" panose="020B0604020202020204" pitchFamily="34" charset="0"/>
          </a:endParaRPr>
        </a:p>
      </dgm:t>
    </dgm:pt>
    <dgm:pt modelId="{38BC554F-9B98-4DC3-9126-FE77F0F8BD6A}">
      <dgm:prSet phldrT="[Text]" custT="1"/>
      <dgm:spPr>
        <a:solidFill>
          <a:schemeClr val="accent6">
            <a:lumMod val="20000"/>
            <a:lumOff val="80000"/>
            <a:alpha val="90000"/>
          </a:schemeClr>
        </a:solidFill>
      </dgm:spPr>
      <dgm:t>
        <a:bodyPr/>
        <a:lstStyle/>
        <a:p>
          <a:pPr>
            <a:buClr>
              <a:schemeClr val="accent1"/>
            </a:buClr>
          </a:pPr>
          <a:r>
            <a:rPr lang="en-SG" sz="1400" dirty="0">
              <a:solidFill>
                <a:srgbClr val="373D3F"/>
              </a:solidFill>
              <a:latin typeface="Arial (Body)"/>
              <a:cs typeface="Arial" panose="020B0604020202020204" pitchFamily="34" charset="0"/>
            </a:rPr>
            <a:t>Fire Prevention</a:t>
          </a:r>
        </a:p>
      </dgm:t>
    </dgm:pt>
    <dgm:pt modelId="{0D63901D-F488-4115-BA94-05D050CA52CC}" type="parTrans" cxnId="{619AC354-55D6-4489-99C1-4A83F3A834C9}">
      <dgm:prSet/>
      <dgm:spPr/>
      <dgm:t>
        <a:bodyPr/>
        <a:lstStyle/>
        <a:p>
          <a:endParaRPr lang="en-SG" sz="1400">
            <a:latin typeface="Arial" panose="020B0604020202020204" pitchFamily="34" charset="0"/>
            <a:cs typeface="Arial" panose="020B0604020202020204" pitchFamily="34" charset="0"/>
          </a:endParaRPr>
        </a:p>
      </dgm:t>
    </dgm:pt>
    <dgm:pt modelId="{1DFDD737-A43B-4CB3-BB42-22267D20F15D}" type="sibTrans" cxnId="{619AC354-55D6-4489-99C1-4A83F3A834C9}">
      <dgm:prSet/>
      <dgm:spPr/>
      <dgm:t>
        <a:bodyPr/>
        <a:lstStyle/>
        <a:p>
          <a:endParaRPr lang="en-SG" sz="1400">
            <a:latin typeface="Arial" panose="020B0604020202020204" pitchFamily="34" charset="0"/>
            <a:cs typeface="Arial" panose="020B0604020202020204" pitchFamily="34" charset="0"/>
          </a:endParaRPr>
        </a:p>
      </dgm:t>
    </dgm:pt>
    <dgm:pt modelId="{1036A6A6-A590-483A-B991-B0484BBA7FD3}">
      <dgm:prSet phldrT="[Text]" custT="1"/>
      <dgm:spPr>
        <a:solidFill>
          <a:schemeClr val="accent6">
            <a:lumMod val="20000"/>
            <a:lumOff val="80000"/>
            <a:alpha val="90000"/>
          </a:schemeClr>
        </a:solidFill>
      </dgm:spPr>
      <dgm:t>
        <a:bodyPr/>
        <a:lstStyle/>
        <a:p>
          <a:pPr>
            <a:buClr>
              <a:schemeClr val="accent1"/>
            </a:buClr>
          </a:pPr>
          <a:r>
            <a:rPr lang="en-SG" sz="1400" dirty="0">
              <a:solidFill>
                <a:srgbClr val="373D3F"/>
              </a:solidFill>
              <a:latin typeface="Arial (Body)"/>
              <a:cs typeface="Arial" panose="020B0604020202020204" pitchFamily="34" charset="0"/>
            </a:rPr>
            <a:t>Fire Suppression</a:t>
          </a:r>
        </a:p>
      </dgm:t>
    </dgm:pt>
    <dgm:pt modelId="{F277ABA6-C721-403D-BD43-A34EE6F7C510}" type="parTrans" cxnId="{FABDC661-50D1-4D60-86A1-39FC47D38FDF}">
      <dgm:prSet/>
      <dgm:spPr/>
      <dgm:t>
        <a:bodyPr/>
        <a:lstStyle/>
        <a:p>
          <a:endParaRPr lang="en-SG" sz="1400">
            <a:latin typeface="Arial" panose="020B0604020202020204" pitchFamily="34" charset="0"/>
            <a:cs typeface="Arial" panose="020B0604020202020204" pitchFamily="34" charset="0"/>
          </a:endParaRPr>
        </a:p>
      </dgm:t>
    </dgm:pt>
    <dgm:pt modelId="{6BBB4260-FD84-4E64-9364-9585F199FC3B}" type="sibTrans" cxnId="{FABDC661-50D1-4D60-86A1-39FC47D38FDF}">
      <dgm:prSet/>
      <dgm:spPr/>
      <dgm:t>
        <a:bodyPr/>
        <a:lstStyle/>
        <a:p>
          <a:endParaRPr lang="en-SG" sz="1400">
            <a:latin typeface="Arial" panose="020B0604020202020204" pitchFamily="34" charset="0"/>
            <a:cs typeface="Arial" panose="020B0604020202020204" pitchFamily="34" charset="0"/>
          </a:endParaRPr>
        </a:p>
      </dgm:t>
    </dgm:pt>
    <dgm:pt modelId="{A4A80FF7-6372-4C1F-9F29-7897602CE8F7}">
      <dgm:prSet phldrT="[Text]" custT="1"/>
      <dgm:spPr>
        <a:solidFill>
          <a:srgbClr val="FF99CC">
            <a:alpha val="89804"/>
          </a:srgbClr>
        </a:solidFill>
      </dgm:spPr>
      <dgm:t>
        <a:bodyPr/>
        <a:lstStyle/>
        <a:p>
          <a:pPr>
            <a:buClr>
              <a:schemeClr val="accent1"/>
            </a:buClr>
          </a:pPr>
          <a:r>
            <a:rPr lang="en-SG" sz="1400" dirty="0">
              <a:solidFill>
                <a:srgbClr val="373D3F"/>
              </a:solidFill>
              <a:latin typeface="Arial (Body)"/>
              <a:cs typeface="Arial" panose="020B0604020202020204" pitchFamily="34" charset="0"/>
            </a:rPr>
            <a:t>Power Skid</a:t>
          </a:r>
        </a:p>
      </dgm:t>
    </dgm:pt>
    <dgm:pt modelId="{CC69D523-6D54-43DC-BE9F-3FB72DD65580}" type="parTrans" cxnId="{C1B05837-625C-4126-A00A-7989761B8B8D}">
      <dgm:prSet/>
      <dgm:spPr/>
      <dgm:t>
        <a:bodyPr/>
        <a:lstStyle/>
        <a:p>
          <a:endParaRPr lang="en-SG" sz="1400">
            <a:latin typeface="Arial" panose="020B0604020202020204" pitchFamily="34" charset="0"/>
            <a:cs typeface="Arial" panose="020B0604020202020204" pitchFamily="34" charset="0"/>
          </a:endParaRPr>
        </a:p>
      </dgm:t>
    </dgm:pt>
    <dgm:pt modelId="{50392BF7-7C6C-4F92-9AB3-76A1CD25A4C4}" type="sibTrans" cxnId="{C1B05837-625C-4126-A00A-7989761B8B8D}">
      <dgm:prSet/>
      <dgm:spPr/>
      <dgm:t>
        <a:bodyPr/>
        <a:lstStyle/>
        <a:p>
          <a:endParaRPr lang="en-SG" sz="1400">
            <a:latin typeface="Arial" panose="020B0604020202020204" pitchFamily="34" charset="0"/>
            <a:cs typeface="Arial" panose="020B0604020202020204" pitchFamily="34" charset="0"/>
          </a:endParaRPr>
        </a:p>
      </dgm:t>
    </dgm:pt>
    <dgm:pt modelId="{57814550-D22D-46C1-8910-3A0E14F8993A}" type="pres">
      <dgm:prSet presAssocID="{0EBED69E-CD2F-4A9B-98BE-DC292FF8F601}" presName="Name0" presStyleCnt="0">
        <dgm:presLayoutVars>
          <dgm:dir/>
          <dgm:animLvl val="lvl"/>
          <dgm:resizeHandles val="exact"/>
        </dgm:presLayoutVars>
      </dgm:prSet>
      <dgm:spPr/>
    </dgm:pt>
    <dgm:pt modelId="{CFF6B686-C346-49FE-933D-6FE7D6C2D63E}" type="pres">
      <dgm:prSet presAssocID="{DB7B1AA0-1BFF-42D0-8772-95670607DBA8}" presName="linNode" presStyleCnt="0"/>
      <dgm:spPr/>
    </dgm:pt>
    <dgm:pt modelId="{E1EC39C1-28B4-434C-82A1-3F66500F4C09}" type="pres">
      <dgm:prSet presAssocID="{DB7B1AA0-1BFF-42D0-8772-95670607DBA8}" presName="parentText" presStyleLbl="node1" presStyleIdx="0" presStyleCnt="4">
        <dgm:presLayoutVars>
          <dgm:chMax val="1"/>
          <dgm:bulletEnabled val="1"/>
        </dgm:presLayoutVars>
      </dgm:prSet>
      <dgm:spPr/>
    </dgm:pt>
    <dgm:pt modelId="{284FE041-9ADD-4F09-B204-90971C5A1DD4}" type="pres">
      <dgm:prSet presAssocID="{DB7B1AA0-1BFF-42D0-8772-95670607DBA8}" presName="descendantText" presStyleLbl="alignAccFollowNode1" presStyleIdx="0" presStyleCnt="4">
        <dgm:presLayoutVars>
          <dgm:bulletEnabled val="1"/>
        </dgm:presLayoutVars>
      </dgm:prSet>
      <dgm:spPr/>
    </dgm:pt>
    <dgm:pt modelId="{2A3E98A0-1DA4-4323-A016-B8058D6A8609}" type="pres">
      <dgm:prSet presAssocID="{F5C03FF3-9E53-40D7-977F-32FAB806AD92}" presName="sp" presStyleCnt="0"/>
      <dgm:spPr/>
    </dgm:pt>
    <dgm:pt modelId="{51A6DD83-9AF8-4009-9F1D-9D2666768AC3}" type="pres">
      <dgm:prSet presAssocID="{0FD137A0-00CD-4583-B9CF-978709FE5EC0}" presName="linNode" presStyleCnt="0"/>
      <dgm:spPr/>
    </dgm:pt>
    <dgm:pt modelId="{4F0495AA-494D-4341-AC6D-338D80520F36}" type="pres">
      <dgm:prSet presAssocID="{0FD137A0-00CD-4583-B9CF-978709FE5EC0}" presName="parentText" presStyleLbl="node1" presStyleIdx="1" presStyleCnt="4">
        <dgm:presLayoutVars>
          <dgm:chMax val="1"/>
          <dgm:bulletEnabled val="1"/>
        </dgm:presLayoutVars>
      </dgm:prSet>
      <dgm:spPr/>
    </dgm:pt>
    <dgm:pt modelId="{9E397107-48EC-436C-88EC-5834FE3F2150}" type="pres">
      <dgm:prSet presAssocID="{0FD137A0-00CD-4583-B9CF-978709FE5EC0}" presName="descendantText" presStyleLbl="alignAccFollowNode1" presStyleIdx="1" presStyleCnt="4">
        <dgm:presLayoutVars>
          <dgm:bulletEnabled val="1"/>
        </dgm:presLayoutVars>
      </dgm:prSet>
      <dgm:spPr/>
    </dgm:pt>
    <dgm:pt modelId="{10DB4440-A98F-43BC-B05B-113A1D310AD6}" type="pres">
      <dgm:prSet presAssocID="{94895BD5-C393-426C-8F5C-43552BAA326B}" presName="sp" presStyleCnt="0"/>
      <dgm:spPr/>
    </dgm:pt>
    <dgm:pt modelId="{85577812-180E-43B6-A9C9-811604CFD4AA}" type="pres">
      <dgm:prSet presAssocID="{74208EAC-1D84-418E-9416-AB743227A10B}" presName="linNode" presStyleCnt="0"/>
      <dgm:spPr/>
    </dgm:pt>
    <dgm:pt modelId="{7146FAF0-9247-4685-A077-7A418580EE6C}" type="pres">
      <dgm:prSet presAssocID="{74208EAC-1D84-418E-9416-AB743227A10B}" presName="parentText" presStyleLbl="node1" presStyleIdx="2" presStyleCnt="4">
        <dgm:presLayoutVars>
          <dgm:chMax val="1"/>
          <dgm:bulletEnabled val="1"/>
        </dgm:presLayoutVars>
      </dgm:prSet>
      <dgm:spPr/>
    </dgm:pt>
    <dgm:pt modelId="{6A5E4870-6855-4233-BC81-EBF6BEF03E46}" type="pres">
      <dgm:prSet presAssocID="{74208EAC-1D84-418E-9416-AB743227A10B}" presName="descendantText" presStyleLbl="alignAccFollowNode1" presStyleIdx="2" presStyleCnt="4" custLinFactNeighborX="0">
        <dgm:presLayoutVars>
          <dgm:bulletEnabled val="1"/>
        </dgm:presLayoutVars>
      </dgm:prSet>
      <dgm:spPr/>
    </dgm:pt>
    <dgm:pt modelId="{4F2FAE9B-1EA0-4596-9EF2-A2C2D4EF5FBF}" type="pres">
      <dgm:prSet presAssocID="{7531214A-CCD4-474A-8D32-8FFFE737F49D}" presName="sp" presStyleCnt="0"/>
      <dgm:spPr/>
    </dgm:pt>
    <dgm:pt modelId="{EA4F820C-4977-45B8-96BE-7F37E6FF1AF1}" type="pres">
      <dgm:prSet presAssocID="{A1ACE888-C9A5-4054-A156-D8A85EC707D4}" presName="linNode" presStyleCnt="0"/>
      <dgm:spPr/>
    </dgm:pt>
    <dgm:pt modelId="{4751461E-302B-4C82-AF2A-C6A6C7E1FB28}" type="pres">
      <dgm:prSet presAssocID="{A1ACE888-C9A5-4054-A156-D8A85EC707D4}" presName="parentText" presStyleLbl="node1" presStyleIdx="3" presStyleCnt="4">
        <dgm:presLayoutVars>
          <dgm:chMax val="1"/>
          <dgm:bulletEnabled val="1"/>
        </dgm:presLayoutVars>
      </dgm:prSet>
      <dgm:spPr/>
    </dgm:pt>
    <dgm:pt modelId="{EC513B18-36BE-4FEB-936A-F62A841303D8}" type="pres">
      <dgm:prSet presAssocID="{A1ACE888-C9A5-4054-A156-D8A85EC707D4}" presName="descendantText" presStyleLbl="alignAccFollowNode1" presStyleIdx="3" presStyleCnt="4">
        <dgm:presLayoutVars>
          <dgm:bulletEnabled val="1"/>
        </dgm:presLayoutVars>
      </dgm:prSet>
      <dgm:spPr/>
    </dgm:pt>
  </dgm:ptLst>
  <dgm:cxnLst>
    <dgm:cxn modelId="{A52D0804-6CB0-456A-9AB7-6F566152C207}" type="presOf" srcId="{A4A80FF7-6372-4C1F-9F29-7897602CE8F7}" destId="{6A5E4870-6855-4233-BC81-EBF6BEF03E46}" srcOrd="0" destOrd="2" presId="urn:microsoft.com/office/officeart/2005/8/layout/vList5"/>
    <dgm:cxn modelId="{84991706-94FA-45C7-A96A-928651C5EEC2}" type="presOf" srcId="{9E8C8DE0-0006-4537-9897-03BA57BBD29F}" destId="{9E397107-48EC-436C-88EC-5834FE3F2150}" srcOrd="0" destOrd="1" presId="urn:microsoft.com/office/officeart/2005/8/layout/vList5"/>
    <dgm:cxn modelId="{0B78531E-266A-453E-B8B5-59C14313F1CD}" srcId="{DB7B1AA0-1BFF-42D0-8772-95670607DBA8}" destId="{9623203C-F24A-4DA5-8997-EBB9D214E196}" srcOrd="1" destOrd="0" parTransId="{37B3D9EE-44A2-4D26-8CE5-B7AA81FE48D9}" sibTransId="{C158B0D7-0033-4439-8A47-932B6E0925C7}"/>
    <dgm:cxn modelId="{DC93F51F-6BFB-40E6-A792-C8DD3D8B3113}" type="presOf" srcId="{38BC554F-9B98-4DC3-9126-FE77F0F8BD6A}" destId="{EC513B18-36BE-4FEB-936A-F62A841303D8}" srcOrd="0" destOrd="1" presId="urn:microsoft.com/office/officeart/2005/8/layout/vList5"/>
    <dgm:cxn modelId="{9EA5952A-1AE3-4629-B052-CEC780577B7A}" type="presOf" srcId="{CAB8B993-76F7-40FA-B162-6160E44EE03F}" destId="{9E397107-48EC-436C-88EC-5834FE3F2150}" srcOrd="0" destOrd="0" presId="urn:microsoft.com/office/officeart/2005/8/layout/vList5"/>
    <dgm:cxn modelId="{1EBB2631-F39F-4A9D-8184-F9BCABBEEDCD}" type="presOf" srcId="{9623203C-F24A-4DA5-8997-EBB9D214E196}" destId="{284FE041-9ADD-4F09-B204-90971C5A1DD4}" srcOrd="0" destOrd="1" presId="urn:microsoft.com/office/officeart/2005/8/layout/vList5"/>
    <dgm:cxn modelId="{C1B05837-625C-4126-A00A-7989761B8B8D}" srcId="{74208EAC-1D84-418E-9416-AB743227A10B}" destId="{A4A80FF7-6372-4C1F-9F29-7897602CE8F7}" srcOrd="2" destOrd="0" parTransId="{CC69D523-6D54-43DC-BE9F-3FB72DD65580}" sibTransId="{50392BF7-7C6C-4F92-9AB3-76A1CD25A4C4}"/>
    <dgm:cxn modelId="{65297A5E-01A3-4F22-AC74-2A008DA86EB5}" srcId="{0EBED69E-CD2F-4A9B-98BE-DC292FF8F601}" destId="{DB7B1AA0-1BFF-42D0-8772-95670607DBA8}" srcOrd="0" destOrd="0" parTransId="{0EE6FD08-37CF-475B-A6CF-3262D44DDE41}" sibTransId="{F5C03FF3-9E53-40D7-977F-32FAB806AD92}"/>
    <dgm:cxn modelId="{FABDC661-50D1-4D60-86A1-39FC47D38FDF}" srcId="{A1ACE888-C9A5-4054-A156-D8A85EC707D4}" destId="{1036A6A6-A590-483A-B991-B0484BBA7FD3}" srcOrd="2" destOrd="0" parTransId="{F277ABA6-C721-403D-BD43-A34EE6F7C510}" sibTransId="{6BBB4260-FD84-4E64-9364-9585F199FC3B}"/>
    <dgm:cxn modelId="{6AC73946-84A6-45D0-8842-62A379696100}" srcId="{0EBED69E-CD2F-4A9B-98BE-DC292FF8F601}" destId="{A1ACE888-C9A5-4054-A156-D8A85EC707D4}" srcOrd="3" destOrd="0" parTransId="{56048F7A-6334-4A84-B16E-37BC0B6AFE54}" sibTransId="{7FD219C2-B680-45E5-923C-9E6A623F870D}"/>
    <dgm:cxn modelId="{D5217246-F229-4615-B150-4E6564CB319D}" srcId="{74208EAC-1D84-418E-9416-AB743227A10B}" destId="{7BC56BF8-5C8D-4249-96A6-83EF18008FD8}" srcOrd="0" destOrd="0" parTransId="{F1BD4972-380A-41B3-B8DE-4908DDA48B24}" sibTransId="{A0D483D5-0A8F-4E6F-9A6F-27534FDEC9BC}"/>
    <dgm:cxn modelId="{83760A6B-14E0-4746-B326-386188B65513}" srcId="{0FD137A0-00CD-4583-B9CF-978709FE5EC0}" destId="{CAB8B993-76F7-40FA-B162-6160E44EE03F}" srcOrd="0" destOrd="0" parTransId="{BF9B4FAF-81A1-4719-B041-6BE31AC82AF5}" sibTransId="{224F32A1-80CC-4F3B-977F-902747394861}"/>
    <dgm:cxn modelId="{7E127270-3460-466A-A468-BD4207A5E445}" type="presOf" srcId="{6031D494-CEF6-4364-854B-C409CC215A3B}" destId="{284FE041-9ADD-4F09-B204-90971C5A1DD4}" srcOrd="0" destOrd="0" presId="urn:microsoft.com/office/officeart/2005/8/layout/vList5"/>
    <dgm:cxn modelId="{9419A672-EE27-40DF-B52F-4D81EA67397E}" srcId="{A1ACE888-C9A5-4054-A156-D8A85EC707D4}" destId="{64B5C59C-591B-4549-A1A6-766DBD190421}" srcOrd="0" destOrd="0" parTransId="{90C857C0-CAF0-4E16-A9B8-6A2087E0E081}" sibTransId="{99379E4B-0DC0-463B-A6DA-B4D3047C8462}"/>
    <dgm:cxn modelId="{020ABF52-74D0-44EC-9A17-8A6A5D629B3E}" srcId="{DB7B1AA0-1BFF-42D0-8772-95670607DBA8}" destId="{CC9BEA83-72ED-4654-8676-00114B2B46D5}" srcOrd="2" destOrd="0" parTransId="{61765E7C-A29B-40C4-B346-7A3657000F58}" sibTransId="{10353031-AA68-43EA-AFF0-92FFE84D7B37}"/>
    <dgm:cxn modelId="{619AC354-55D6-4489-99C1-4A83F3A834C9}" srcId="{A1ACE888-C9A5-4054-A156-D8A85EC707D4}" destId="{38BC554F-9B98-4DC3-9126-FE77F0F8BD6A}" srcOrd="1" destOrd="0" parTransId="{0D63901D-F488-4115-BA94-05D050CA52CC}" sibTransId="{1DFDD737-A43B-4CB3-BB42-22267D20F15D}"/>
    <dgm:cxn modelId="{8C53E47F-5796-43AF-BB8E-56B618C9381C}" type="presOf" srcId="{A1ACE888-C9A5-4054-A156-D8A85EC707D4}" destId="{4751461E-302B-4C82-AF2A-C6A6C7E1FB28}" srcOrd="0" destOrd="0" presId="urn:microsoft.com/office/officeart/2005/8/layout/vList5"/>
    <dgm:cxn modelId="{788E8C83-AAFA-446F-AFD7-7CD7165CC6AF}" srcId="{DB7B1AA0-1BFF-42D0-8772-95670607DBA8}" destId="{6031D494-CEF6-4364-854B-C409CC215A3B}" srcOrd="0" destOrd="0" parTransId="{8EA88C3C-DB5D-4F33-B050-3D08EF4CA025}" sibTransId="{072FE4BC-BB93-43C9-B97E-15D7D644045A}"/>
    <dgm:cxn modelId="{2404E587-3BB2-48F3-8080-D8C084900E67}" srcId="{0FD137A0-00CD-4583-B9CF-978709FE5EC0}" destId="{9E8C8DE0-0006-4537-9897-03BA57BBD29F}" srcOrd="1" destOrd="0" parTransId="{D643F855-B662-4603-94FE-FDE8E6559708}" sibTransId="{BF0CD938-EAB9-44E1-A2B4-CAD30C7EF31E}"/>
    <dgm:cxn modelId="{EB23F687-E0AF-40B9-9091-DD2E33D43D76}" type="presOf" srcId="{64B5C59C-591B-4549-A1A6-766DBD190421}" destId="{EC513B18-36BE-4FEB-936A-F62A841303D8}" srcOrd="0" destOrd="0" presId="urn:microsoft.com/office/officeart/2005/8/layout/vList5"/>
    <dgm:cxn modelId="{D6C9B38C-AECD-43AF-87D4-25E7F18C8678}" srcId="{74208EAC-1D84-418E-9416-AB743227A10B}" destId="{744EDBC6-DDBF-4380-9247-1A148BE954D0}" srcOrd="1" destOrd="0" parTransId="{977E3DE6-FC0F-4600-9141-C414606E9CD3}" sibTransId="{E6B93205-8214-4477-B501-52AB1F458C51}"/>
    <dgm:cxn modelId="{32B7778E-268A-42FE-A353-195C44B826F8}" type="presOf" srcId="{7BC56BF8-5C8D-4249-96A6-83EF18008FD8}" destId="{6A5E4870-6855-4233-BC81-EBF6BEF03E46}" srcOrd="0" destOrd="0" presId="urn:microsoft.com/office/officeart/2005/8/layout/vList5"/>
    <dgm:cxn modelId="{9C305D93-C94D-446B-9D36-5448E883F0D6}" srcId="{0EBED69E-CD2F-4A9B-98BE-DC292FF8F601}" destId="{74208EAC-1D84-418E-9416-AB743227A10B}" srcOrd="2" destOrd="0" parTransId="{39571DC3-1CB1-431E-860F-F09CB112F4F6}" sibTransId="{7531214A-CCD4-474A-8D32-8FFFE737F49D}"/>
    <dgm:cxn modelId="{ED6E4D95-2B82-47D3-BD72-023574D1B49B}" srcId="{0EBED69E-CD2F-4A9B-98BE-DC292FF8F601}" destId="{0FD137A0-00CD-4583-B9CF-978709FE5EC0}" srcOrd="1" destOrd="0" parTransId="{058D4935-7307-40CA-8C23-140929F3FCCA}" sibTransId="{94895BD5-C393-426C-8F5C-43552BAA326B}"/>
    <dgm:cxn modelId="{088AD799-9969-4BAB-B99E-78BC410C910F}" type="presOf" srcId="{DB7B1AA0-1BFF-42D0-8772-95670607DBA8}" destId="{E1EC39C1-28B4-434C-82A1-3F66500F4C09}" srcOrd="0" destOrd="0" presId="urn:microsoft.com/office/officeart/2005/8/layout/vList5"/>
    <dgm:cxn modelId="{A9DBE09A-1751-473D-A366-88F675276E61}" type="presOf" srcId="{1036A6A6-A590-483A-B991-B0484BBA7FD3}" destId="{EC513B18-36BE-4FEB-936A-F62A841303D8}" srcOrd="0" destOrd="2" presId="urn:microsoft.com/office/officeart/2005/8/layout/vList5"/>
    <dgm:cxn modelId="{3587959C-1A51-4F77-AFB8-2FFDB7AC7A27}" type="presOf" srcId="{CC9BEA83-72ED-4654-8676-00114B2B46D5}" destId="{284FE041-9ADD-4F09-B204-90971C5A1DD4}" srcOrd="0" destOrd="2" presId="urn:microsoft.com/office/officeart/2005/8/layout/vList5"/>
    <dgm:cxn modelId="{F4B7D6B0-609E-4433-B353-88813F20BBFF}" type="presOf" srcId="{0FD137A0-00CD-4583-B9CF-978709FE5EC0}" destId="{4F0495AA-494D-4341-AC6D-338D80520F36}" srcOrd="0" destOrd="0" presId="urn:microsoft.com/office/officeart/2005/8/layout/vList5"/>
    <dgm:cxn modelId="{CF1F6BCD-33BA-43AC-87AE-B1E7C9FAAFEA}" type="presOf" srcId="{0EBED69E-CD2F-4A9B-98BE-DC292FF8F601}" destId="{57814550-D22D-46C1-8910-3A0E14F8993A}" srcOrd="0" destOrd="0" presId="urn:microsoft.com/office/officeart/2005/8/layout/vList5"/>
    <dgm:cxn modelId="{A991FDD9-BF0F-424F-B385-6EB3BB1C8641}" type="presOf" srcId="{744EDBC6-DDBF-4380-9247-1A148BE954D0}" destId="{6A5E4870-6855-4233-BC81-EBF6BEF03E46}" srcOrd="0" destOrd="1" presId="urn:microsoft.com/office/officeart/2005/8/layout/vList5"/>
    <dgm:cxn modelId="{6BCAF7DB-4DFB-4B94-953D-CFEDE0B81700}" type="presOf" srcId="{74208EAC-1D84-418E-9416-AB743227A10B}" destId="{7146FAF0-9247-4685-A077-7A418580EE6C}" srcOrd="0" destOrd="0" presId="urn:microsoft.com/office/officeart/2005/8/layout/vList5"/>
    <dgm:cxn modelId="{496AD7C5-9014-488A-B77D-71A44A3CF964}" type="presParOf" srcId="{57814550-D22D-46C1-8910-3A0E14F8993A}" destId="{CFF6B686-C346-49FE-933D-6FE7D6C2D63E}" srcOrd="0" destOrd="0" presId="urn:microsoft.com/office/officeart/2005/8/layout/vList5"/>
    <dgm:cxn modelId="{8213C3B7-5228-493C-A6A0-CEDBC638A5E6}" type="presParOf" srcId="{CFF6B686-C346-49FE-933D-6FE7D6C2D63E}" destId="{E1EC39C1-28B4-434C-82A1-3F66500F4C09}" srcOrd="0" destOrd="0" presId="urn:microsoft.com/office/officeart/2005/8/layout/vList5"/>
    <dgm:cxn modelId="{2214A478-6453-41CC-BFC2-7216E7E0DD4B}" type="presParOf" srcId="{CFF6B686-C346-49FE-933D-6FE7D6C2D63E}" destId="{284FE041-9ADD-4F09-B204-90971C5A1DD4}" srcOrd="1" destOrd="0" presId="urn:microsoft.com/office/officeart/2005/8/layout/vList5"/>
    <dgm:cxn modelId="{B4D8E2BC-32AB-4B69-9061-5B66B4B9A354}" type="presParOf" srcId="{57814550-D22D-46C1-8910-3A0E14F8993A}" destId="{2A3E98A0-1DA4-4323-A016-B8058D6A8609}" srcOrd="1" destOrd="0" presId="urn:microsoft.com/office/officeart/2005/8/layout/vList5"/>
    <dgm:cxn modelId="{91C511FC-05A2-40E6-B0A4-9BF89D7A8FF1}" type="presParOf" srcId="{57814550-D22D-46C1-8910-3A0E14F8993A}" destId="{51A6DD83-9AF8-4009-9F1D-9D2666768AC3}" srcOrd="2" destOrd="0" presId="urn:microsoft.com/office/officeart/2005/8/layout/vList5"/>
    <dgm:cxn modelId="{8F2A5FD7-3C95-4587-ACCE-71F6DD871CB4}" type="presParOf" srcId="{51A6DD83-9AF8-4009-9F1D-9D2666768AC3}" destId="{4F0495AA-494D-4341-AC6D-338D80520F36}" srcOrd="0" destOrd="0" presId="urn:microsoft.com/office/officeart/2005/8/layout/vList5"/>
    <dgm:cxn modelId="{CCB7AB10-6AD7-40EF-9D0F-C1055EBEE24A}" type="presParOf" srcId="{51A6DD83-9AF8-4009-9F1D-9D2666768AC3}" destId="{9E397107-48EC-436C-88EC-5834FE3F2150}" srcOrd="1" destOrd="0" presId="urn:microsoft.com/office/officeart/2005/8/layout/vList5"/>
    <dgm:cxn modelId="{1138738F-CB92-478F-8C58-D539F78271A2}" type="presParOf" srcId="{57814550-D22D-46C1-8910-3A0E14F8993A}" destId="{10DB4440-A98F-43BC-B05B-113A1D310AD6}" srcOrd="3" destOrd="0" presId="urn:microsoft.com/office/officeart/2005/8/layout/vList5"/>
    <dgm:cxn modelId="{3E7408AE-8D0C-44E9-9B3E-D6E6D041F1A3}" type="presParOf" srcId="{57814550-D22D-46C1-8910-3A0E14F8993A}" destId="{85577812-180E-43B6-A9C9-811604CFD4AA}" srcOrd="4" destOrd="0" presId="urn:microsoft.com/office/officeart/2005/8/layout/vList5"/>
    <dgm:cxn modelId="{3DB2E7CF-D44B-4A55-A69A-1C89E414CFDD}" type="presParOf" srcId="{85577812-180E-43B6-A9C9-811604CFD4AA}" destId="{7146FAF0-9247-4685-A077-7A418580EE6C}" srcOrd="0" destOrd="0" presId="urn:microsoft.com/office/officeart/2005/8/layout/vList5"/>
    <dgm:cxn modelId="{8C2566FD-8A0B-4B41-A435-44204A83A598}" type="presParOf" srcId="{85577812-180E-43B6-A9C9-811604CFD4AA}" destId="{6A5E4870-6855-4233-BC81-EBF6BEF03E46}" srcOrd="1" destOrd="0" presId="urn:microsoft.com/office/officeart/2005/8/layout/vList5"/>
    <dgm:cxn modelId="{869C110E-85FD-4C9C-9C9E-3CAA16865981}" type="presParOf" srcId="{57814550-D22D-46C1-8910-3A0E14F8993A}" destId="{4F2FAE9B-1EA0-4596-9EF2-A2C2D4EF5FBF}" srcOrd="5" destOrd="0" presId="urn:microsoft.com/office/officeart/2005/8/layout/vList5"/>
    <dgm:cxn modelId="{DCDF70BB-86AE-48A5-BED7-6E9907A8B190}" type="presParOf" srcId="{57814550-D22D-46C1-8910-3A0E14F8993A}" destId="{EA4F820C-4977-45B8-96BE-7F37E6FF1AF1}" srcOrd="6" destOrd="0" presId="urn:microsoft.com/office/officeart/2005/8/layout/vList5"/>
    <dgm:cxn modelId="{D4D02FE9-7B86-4E30-A047-C1C66520CAF6}" type="presParOf" srcId="{EA4F820C-4977-45B8-96BE-7F37E6FF1AF1}" destId="{4751461E-302B-4C82-AF2A-C6A6C7E1FB28}" srcOrd="0" destOrd="0" presId="urn:microsoft.com/office/officeart/2005/8/layout/vList5"/>
    <dgm:cxn modelId="{0D569D99-AACC-4ACE-ADDC-22D19609FDBC}" type="presParOf" srcId="{EA4F820C-4977-45B8-96BE-7F37E6FF1AF1}" destId="{EC513B18-36BE-4FEB-936A-F62A841303D8}"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FE041-9ADD-4F09-B204-90971C5A1DD4}">
      <dsp:nvSpPr>
        <dsp:cNvPr id="0" name=""/>
        <dsp:cNvSpPr/>
      </dsp:nvSpPr>
      <dsp:spPr>
        <a:xfrm rot="5400000">
          <a:off x="5388999" y="-2115154"/>
          <a:ext cx="1072751" cy="557682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lr>
              <a:schemeClr val="accent1"/>
            </a:buClr>
            <a:buChar char="•"/>
          </a:pPr>
          <a:r>
            <a:rPr lang="en-SG" sz="1400" kern="1200" dirty="0">
              <a:solidFill>
                <a:srgbClr val="373D3F"/>
              </a:solidFill>
              <a:latin typeface="Arial (Body)"/>
              <a:cs typeface="Arial" panose="020B0604020202020204" pitchFamily="34" charset="0"/>
            </a:rPr>
            <a:t>Up to 46kV Sag Mitigation Systems </a:t>
          </a:r>
        </a:p>
        <a:p>
          <a:pPr marL="114300" lvl="1" indent="-114300" algn="l" defTabSz="622300">
            <a:lnSpc>
              <a:spcPct val="90000"/>
            </a:lnSpc>
            <a:spcBef>
              <a:spcPct val="0"/>
            </a:spcBef>
            <a:spcAft>
              <a:spcPct val="15000"/>
            </a:spcAft>
            <a:buClr>
              <a:schemeClr val="accent1"/>
            </a:buClr>
            <a:buChar char="•"/>
          </a:pPr>
          <a:r>
            <a:rPr lang="en-SG" sz="1400" kern="1200" dirty="0">
              <a:solidFill>
                <a:srgbClr val="373D3F"/>
              </a:solidFill>
              <a:latin typeface="Arial (Body)"/>
              <a:cs typeface="Arial" panose="020B0604020202020204" pitchFamily="34" charset="0"/>
            </a:rPr>
            <a:t>Statcom / VVO</a:t>
          </a:r>
        </a:p>
        <a:p>
          <a:pPr marL="114300" lvl="1" indent="-114300" algn="l" defTabSz="622300">
            <a:lnSpc>
              <a:spcPct val="90000"/>
            </a:lnSpc>
            <a:spcBef>
              <a:spcPct val="0"/>
            </a:spcBef>
            <a:spcAft>
              <a:spcPct val="15000"/>
            </a:spcAft>
            <a:buClr>
              <a:schemeClr val="accent1"/>
            </a:buClr>
            <a:buChar char="•"/>
          </a:pPr>
          <a:r>
            <a:rPr lang="en-SG" sz="1400" kern="1200" dirty="0">
              <a:solidFill>
                <a:srgbClr val="373D3F"/>
              </a:solidFill>
              <a:latin typeface="Arial (Body)"/>
              <a:cs typeface="Arial" panose="020B0604020202020204" pitchFamily="34" charset="0"/>
            </a:rPr>
            <a:t>HT / MV Transformers</a:t>
          </a:r>
        </a:p>
      </dsp:txBody>
      <dsp:txXfrm rot="-5400000">
        <a:off x="3136964" y="189248"/>
        <a:ext cx="5524456" cy="968017"/>
      </dsp:txXfrm>
    </dsp:sp>
    <dsp:sp modelId="{E1EC39C1-28B4-434C-82A1-3F66500F4C09}">
      <dsp:nvSpPr>
        <dsp:cNvPr id="0" name=""/>
        <dsp:cNvSpPr/>
      </dsp:nvSpPr>
      <dsp:spPr>
        <a:xfrm>
          <a:off x="0" y="2787"/>
          <a:ext cx="3136963" cy="134093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SG" sz="2000" kern="1200" dirty="0">
              <a:latin typeface="Arial (Body)"/>
              <a:cs typeface="Arial" panose="020B0604020202020204" pitchFamily="34" charset="0"/>
            </a:rPr>
            <a:t>Power Quality</a:t>
          </a:r>
        </a:p>
      </dsp:txBody>
      <dsp:txXfrm>
        <a:off x="65459" y="68246"/>
        <a:ext cx="3006045" cy="1210021"/>
      </dsp:txXfrm>
    </dsp:sp>
    <dsp:sp modelId="{9E397107-48EC-436C-88EC-5834FE3F2150}">
      <dsp:nvSpPr>
        <dsp:cNvPr id="0" name=""/>
        <dsp:cNvSpPr/>
      </dsp:nvSpPr>
      <dsp:spPr>
        <a:xfrm rot="5400000">
          <a:off x="5388999" y="-707167"/>
          <a:ext cx="1072751" cy="5576823"/>
        </a:xfrm>
        <a:prstGeom prst="round2SameRect">
          <a:avLst/>
        </a:prstGeom>
        <a:solidFill>
          <a:srgbClr val="66FF99">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lr>
              <a:schemeClr val="accent1"/>
            </a:buClr>
            <a:buChar char="•"/>
          </a:pPr>
          <a:r>
            <a:rPr lang="en-SG" sz="1400" kern="1200" dirty="0">
              <a:solidFill>
                <a:srgbClr val="373D3F"/>
              </a:solidFill>
              <a:latin typeface="Arial (Body)"/>
              <a:cs typeface="Arial" panose="020B0604020202020204" pitchFamily="34" charset="0"/>
            </a:rPr>
            <a:t>Saltwater Battery</a:t>
          </a:r>
        </a:p>
        <a:p>
          <a:pPr marL="114300" lvl="1" indent="-114300" algn="l" defTabSz="622300">
            <a:lnSpc>
              <a:spcPct val="90000"/>
            </a:lnSpc>
            <a:spcBef>
              <a:spcPct val="0"/>
            </a:spcBef>
            <a:spcAft>
              <a:spcPct val="15000"/>
            </a:spcAft>
            <a:buClr>
              <a:schemeClr val="accent1"/>
            </a:buClr>
            <a:buChar char="•"/>
          </a:pPr>
          <a:r>
            <a:rPr lang="en-SG" sz="1400" kern="1200" dirty="0">
              <a:solidFill>
                <a:srgbClr val="373D3F"/>
              </a:solidFill>
              <a:latin typeface="Arial (Body)"/>
              <a:cs typeface="Arial" panose="020B0604020202020204" pitchFamily="34" charset="0"/>
            </a:rPr>
            <a:t>Natron Sodium-Ion Battery</a:t>
          </a:r>
        </a:p>
      </dsp:txBody>
      <dsp:txXfrm rot="-5400000">
        <a:off x="3136964" y="1597235"/>
        <a:ext cx="5524456" cy="968017"/>
      </dsp:txXfrm>
    </dsp:sp>
    <dsp:sp modelId="{4F0495AA-494D-4341-AC6D-338D80520F36}">
      <dsp:nvSpPr>
        <dsp:cNvPr id="0" name=""/>
        <dsp:cNvSpPr/>
      </dsp:nvSpPr>
      <dsp:spPr>
        <a:xfrm>
          <a:off x="0" y="1410774"/>
          <a:ext cx="3136963" cy="134093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SG" sz="2000" kern="1200" dirty="0">
              <a:latin typeface="Arial (Body)"/>
              <a:cs typeface="Arial" panose="020B0604020202020204" pitchFamily="34" charset="0"/>
            </a:rPr>
            <a:t>Batteries and Energy Storage</a:t>
          </a:r>
        </a:p>
      </dsp:txBody>
      <dsp:txXfrm>
        <a:off x="65459" y="1476233"/>
        <a:ext cx="3006045" cy="1210021"/>
      </dsp:txXfrm>
    </dsp:sp>
    <dsp:sp modelId="{6A5E4870-6855-4233-BC81-EBF6BEF03E46}">
      <dsp:nvSpPr>
        <dsp:cNvPr id="0" name=""/>
        <dsp:cNvSpPr/>
      </dsp:nvSpPr>
      <dsp:spPr>
        <a:xfrm rot="5400000">
          <a:off x="5388999" y="700818"/>
          <a:ext cx="1072751" cy="5576823"/>
        </a:xfrm>
        <a:prstGeom prst="round2SameRect">
          <a:avLst/>
        </a:prstGeom>
        <a:solidFill>
          <a:srgbClr val="FF99CC">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lr>
              <a:schemeClr val="accent1"/>
            </a:buClr>
            <a:buChar char="•"/>
          </a:pPr>
          <a:r>
            <a:rPr lang="en-SG" sz="1400" kern="1200" dirty="0">
              <a:solidFill>
                <a:srgbClr val="373D3F"/>
              </a:solidFill>
              <a:latin typeface="Arial (Body)"/>
              <a:cs typeface="Arial" panose="020B0604020202020204" pitchFamily="34" charset="0"/>
            </a:rPr>
            <a:t>Battery Energy Storage Solution</a:t>
          </a:r>
        </a:p>
        <a:p>
          <a:pPr marL="114300" lvl="1" indent="-114300" algn="l" defTabSz="622300">
            <a:lnSpc>
              <a:spcPct val="90000"/>
            </a:lnSpc>
            <a:spcBef>
              <a:spcPct val="0"/>
            </a:spcBef>
            <a:spcAft>
              <a:spcPct val="15000"/>
            </a:spcAft>
            <a:buClr>
              <a:schemeClr val="accent1"/>
            </a:buClr>
            <a:buChar char="•"/>
          </a:pPr>
          <a:r>
            <a:rPr lang="en-SG" sz="1400" kern="1200" dirty="0">
              <a:solidFill>
                <a:srgbClr val="373D3F"/>
              </a:solidFill>
              <a:latin typeface="Arial (Body)"/>
              <a:cs typeface="Arial" panose="020B0604020202020204" pitchFamily="34" charset="0"/>
            </a:rPr>
            <a:t>Containerized/Custom Solution</a:t>
          </a:r>
        </a:p>
        <a:p>
          <a:pPr marL="114300" lvl="1" indent="-114300" algn="l" defTabSz="622300">
            <a:lnSpc>
              <a:spcPct val="90000"/>
            </a:lnSpc>
            <a:spcBef>
              <a:spcPct val="0"/>
            </a:spcBef>
            <a:spcAft>
              <a:spcPct val="15000"/>
            </a:spcAft>
            <a:buClr>
              <a:schemeClr val="accent1"/>
            </a:buClr>
            <a:buChar char="•"/>
          </a:pPr>
          <a:r>
            <a:rPr lang="en-SG" sz="1400" kern="1200" dirty="0">
              <a:solidFill>
                <a:srgbClr val="373D3F"/>
              </a:solidFill>
              <a:latin typeface="Arial (Body)"/>
              <a:cs typeface="Arial" panose="020B0604020202020204" pitchFamily="34" charset="0"/>
            </a:rPr>
            <a:t>Power Skid</a:t>
          </a:r>
        </a:p>
      </dsp:txBody>
      <dsp:txXfrm rot="-5400000">
        <a:off x="3136964" y="3005221"/>
        <a:ext cx="5524456" cy="968017"/>
      </dsp:txXfrm>
    </dsp:sp>
    <dsp:sp modelId="{7146FAF0-9247-4685-A077-7A418580EE6C}">
      <dsp:nvSpPr>
        <dsp:cNvPr id="0" name=""/>
        <dsp:cNvSpPr/>
      </dsp:nvSpPr>
      <dsp:spPr>
        <a:xfrm>
          <a:off x="0" y="2818760"/>
          <a:ext cx="3136963" cy="134093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SG" sz="2000" kern="1200" dirty="0">
              <a:latin typeface="Arial (Body)"/>
              <a:cs typeface="Arial" panose="020B0604020202020204" pitchFamily="34" charset="0"/>
            </a:rPr>
            <a:t>Modular Infrastructure</a:t>
          </a:r>
        </a:p>
      </dsp:txBody>
      <dsp:txXfrm>
        <a:off x="65459" y="2884219"/>
        <a:ext cx="3006045" cy="1210021"/>
      </dsp:txXfrm>
    </dsp:sp>
    <dsp:sp modelId="{EC513B18-36BE-4FEB-936A-F62A841303D8}">
      <dsp:nvSpPr>
        <dsp:cNvPr id="0" name=""/>
        <dsp:cNvSpPr/>
      </dsp:nvSpPr>
      <dsp:spPr>
        <a:xfrm rot="5400000">
          <a:off x="5388999" y="2108805"/>
          <a:ext cx="1072751" cy="5576823"/>
        </a:xfrm>
        <a:prstGeom prst="round2Same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lr>
              <a:schemeClr val="accent1"/>
            </a:buClr>
            <a:buChar char="•"/>
          </a:pPr>
          <a:r>
            <a:rPr lang="en-SG" sz="1400" kern="1200" dirty="0">
              <a:solidFill>
                <a:srgbClr val="373D3F"/>
              </a:solidFill>
              <a:latin typeface="Arial (Body)"/>
              <a:cs typeface="Arial" panose="020B0604020202020204" pitchFamily="34" charset="0"/>
            </a:rPr>
            <a:t>Industrial Cooling</a:t>
          </a:r>
        </a:p>
        <a:p>
          <a:pPr marL="114300" lvl="1" indent="-114300" algn="l" defTabSz="622300">
            <a:lnSpc>
              <a:spcPct val="90000"/>
            </a:lnSpc>
            <a:spcBef>
              <a:spcPct val="0"/>
            </a:spcBef>
            <a:spcAft>
              <a:spcPct val="15000"/>
            </a:spcAft>
            <a:buClr>
              <a:schemeClr val="accent1"/>
            </a:buClr>
            <a:buChar char="•"/>
          </a:pPr>
          <a:r>
            <a:rPr lang="en-SG" sz="1400" kern="1200" dirty="0">
              <a:solidFill>
                <a:srgbClr val="373D3F"/>
              </a:solidFill>
              <a:latin typeface="Arial (Body)"/>
              <a:cs typeface="Arial" panose="020B0604020202020204" pitchFamily="34" charset="0"/>
            </a:rPr>
            <a:t>Fire Prevention</a:t>
          </a:r>
        </a:p>
        <a:p>
          <a:pPr marL="114300" lvl="1" indent="-114300" algn="l" defTabSz="622300">
            <a:lnSpc>
              <a:spcPct val="90000"/>
            </a:lnSpc>
            <a:spcBef>
              <a:spcPct val="0"/>
            </a:spcBef>
            <a:spcAft>
              <a:spcPct val="15000"/>
            </a:spcAft>
            <a:buClr>
              <a:schemeClr val="accent1"/>
            </a:buClr>
            <a:buChar char="•"/>
          </a:pPr>
          <a:r>
            <a:rPr lang="en-SG" sz="1400" kern="1200" dirty="0">
              <a:solidFill>
                <a:srgbClr val="373D3F"/>
              </a:solidFill>
              <a:latin typeface="Arial (Body)"/>
              <a:cs typeface="Arial" panose="020B0604020202020204" pitchFamily="34" charset="0"/>
            </a:rPr>
            <a:t>Fire Suppression</a:t>
          </a:r>
        </a:p>
      </dsp:txBody>
      <dsp:txXfrm rot="-5400000">
        <a:off x="3136964" y="4413208"/>
        <a:ext cx="5524456" cy="968017"/>
      </dsp:txXfrm>
    </dsp:sp>
    <dsp:sp modelId="{4751461E-302B-4C82-AF2A-C6A6C7E1FB28}">
      <dsp:nvSpPr>
        <dsp:cNvPr id="0" name=""/>
        <dsp:cNvSpPr/>
      </dsp:nvSpPr>
      <dsp:spPr>
        <a:xfrm>
          <a:off x="0" y="4226747"/>
          <a:ext cx="3136963" cy="134093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SG" sz="2000" kern="1200" dirty="0">
              <a:latin typeface="Arial (Body)"/>
              <a:cs typeface="Arial" panose="020B0604020202020204" pitchFamily="34" charset="0"/>
            </a:rPr>
            <a:t>Thermal Management</a:t>
          </a:r>
        </a:p>
      </dsp:txBody>
      <dsp:txXfrm>
        <a:off x="65459" y="4292206"/>
        <a:ext cx="3006045" cy="121002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B26D47-3AAC-4064-605A-1D62800433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B106D5-9876-C808-1C3D-98FEBA7416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961923-0210-4BC6-AE85-71D32BE52409}" type="datetimeFigureOut">
              <a:rPr lang="en-US" smtClean="0"/>
              <a:t>10/18/2023</a:t>
            </a:fld>
            <a:endParaRPr lang="en-US"/>
          </a:p>
        </p:txBody>
      </p:sp>
      <p:sp>
        <p:nvSpPr>
          <p:cNvPr id="4" name="Footer Placeholder 3">
            <a:extLst>
              <a:ext uri="{FF2B5EF4-FFF2-40B4-BE49-F238E27FC236}">
                <a16:creationId xmlns:a16="http://schemas.microsoft.com/office/drawing/2014/main" id="{605429AA-3D6A-5CA9-7AD7-5F23086D5E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37EE5F-85B5-6FD2-D23E-DAC2F8E6FC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13A346-E420-4A20-A37C-A427A56E09FF}" type="slidenum">
              <a:rPr lang="en-US" smtClean="0"/>
              <a:t>‹#›</a:t>
            </a:fld>
            <a:endParaRPr lang="en-US"/>
          </a:p>
        </p:txBody>
      </p:sp>
    </p:spTree>
    <p:extLst>
      <p:ext uri="{BB962C8B-B14F-4D97-AF65-F5344CB8AC3E}">
        <p14:creationId xmlns:p14="http://schemas.microsoft.com/office/powerpoint/2010/main" val="2628408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5BFD7-B3D5-4F5F-A659-6D6EF85FF5CE}" type="datetimeFigureOut">
              <a:rPr lang="en-SG" smtClean="0"/>
              <a:t>18/10/2023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96558-7251-4535-8AAE-EA0152ED8C45}" type="slidenum">
              <a:rPr lang="en-SG" smtClean="0"/>
              <a:t>‹#›</a:t>
            </a:fld>
            <a:endParaRPr lang="en-SG"/>
          </a:p>
        </p:txBody>
      </p:sp>
    </p:spTree>
    <p:extLst>
      <p:ext uri="{BB962C8B-B14F-4D97-AF65-F5344CB8AC3E}">
        <p14:creationId xmlns:p14="http://schemas.microsoft.com/office/powerpoint/2010/main" val="10761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41797FB6-902C-4712-AE7E-D2CD66450100}" type="slidenum">
              <a:rPr lang="ko-KR" altLang="en-US" smtClean="0"/>
              <a:t>2</a:t>
            </a:fld>
            <a:endParaRPr lang="ko-KR" altLang="en-US"/>
          </a:p>
        </p:txBody>
      </p:sp>
    </p:spTree>
    <p:extLst>
      <p:ext uri="{BB962C8B-B14F-4D97-AF65-F5344CB8AC3E}">
        <p14:creationId xmlns:p14="http://schemas.microsoft.com/office/powerpoint/2010/main" val="309830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41797FB6-902C-4712-AE7E-D2CD66450100}" type="slidenum">
              <a:rPr lang="ko-KR" altLang="en-US" smtClean="0"/>
              <a:t>3</a:t>
            </a:fld>
            <a:endParaRPr lang="ko-KR" altLang="en-US"/>
          </a:p>
        </p:txBody>
      </p:sp>
    </p:spTree>
    <p:extLst>
      <p:ext uri="{BB962C8B-B14F-4D97-AF65-F5344CB8AC3E}">
        <p14:creationId xmlns:p14="http://schemas.microsoft.com/office/powerpoint/2010/main" val="352707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E46BFC7-34FF-8980-5B73-8A1A2319B66C}"/>
              </a:ext>
            </a:extLst>
          </p:cNvPr>
          <p:cNvSpPr>
            <a:spLocks noGrp="1" noRot="1" noChangeAspect="1" noChangeArrowheads="1" noTextEdit="1"/>
          </p:cNvSpPr>
          <p:nvPr>
            <p:ph type="sldImg"/>
          </p:nvPr>
        </p:nvSpPr>
        <p:spPr/>
      </p:sp>
      <p:sp>
        <p:nvSpPr>
          <p:cNvPr id="39939" name="Notes Placeholder 2">
            <a:extLst>
              <a:ext uri="{FF2B5EF4-FFF2-40B4-BE49-F238E27FC236}">
                <a16:creationId xmlns:a16="http://schemas.microsoft.com/office/drawing/2014/main" id="{7CC230DD-CCC5-8B9B-745D-81E4F7099C23}"/>
              </a:ext>
            </a:extLst>
          </p:cNvPr>
          <p:cNvSpPr>
            <a:spLocks noGrp="1"/>
          </p:cNvSpPr>
          <p:nvPr>
            <p:ph type="body" idx="1"/>
          </p:nvPr>
        </p:nvSpPr>
        <p:spPr bwMode="auto">
          <a:xfrm>
            <a:off x="679450" y="4719638"/>
            <a:ext cx="5429250" cy="3860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5" tIns="45298" rIns="90595" bIns="45298"/>
          <a:lstStyle/>
          <a:p>
            <a:endParaRPr lang="en-US" altLang="en-US" dirty="0"/>
          </a:p>
        </p:txBody>
      </p:sp>
      <p:sp>
        <p:nvSpPr>
          <p:cNvPr id="39940" name="Date Placeholder 3">
            <a:extLst>
              <a:ext uri="{FF2B5EF4-FFF2-40B4-BE49-F238E27FC236}">
                <a16:creationId xmlns:a16="http://schemas.microsoft.com/office/drawing/2014/main" id="{9CAE45F3-5949-095B-CEFC-4DF3F28CFC24}"/>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35013" indent="-282575">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31888" indent="-225425">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584325" indent="-225425">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38350" indent="-225425">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495550" indent="-225425"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52750" indent="-225425"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09950" indent="-225425"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67150" indent="-225425"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buFont typeface="Arial" panose="020B0604020202020204" pitchFamily="34" charset="0"/>
              <a:buNone/>
            </a:pPr>
            <a:fld id="{8E23A047-7A01-4948-A5E8-A776175DC577}" type="datetime1">
              <a:rPr lang="en-US" altLang="en-US" smtClean="0"/>
              <a:pPr>
                <a:buFont typeface="Arial" panose="020B0604020202020204" pitchFamily="34" charset="0"/>
                <a:buNone/>
              </a:pPr>
              <a:t>10/18/2023</a:t>
            </a:fld>
            <a:endParaRPr lang="en-US" altLang="en-US" sz="1200" dirty="0"/>
          </a:p>
        </p:txBody>
      </p:sp>
      <p:sp>
        <p:nvSpPr>
          <p:cNvPr id="39941" name="Slide Number Placeholder 4">
            <a:extLst>
              <a:ext uri="{FF2B5EF4-FFF2-40B4-BE49-F238E27FC236}">
                <a16:creationId xmlns:a16="http://schemas.microsoft.com/office/drawing/2014/main" id="{1143E8B3-B997-8C32-32CC-9762FF94FA5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35013" indent="-282575">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31888" indent="-225425">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584325" indent="-225425">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38350" indent="-225425">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495550" indent="-225425"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52750" indent="-225425"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09950" indent="-225425"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67150" indent="-225425"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fld id="{7798CE31-C260-4119-9734-97B399BE7784}" type="slidenum">
              <a:rPr lang="en-US" altLang="en-US" smtClean="0"/>
              <a:pPr/>
              <a:t>4</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7396558-7251-4535-8AAE-EA0152ED8C45}" type="slidenum">
              <a:rPr lang="en-SG" smtClean="0"/>
              <a:t>6</a:t>
            </a:fld>
            <a:endParaRPr lang="en-SG"/>
          </a:p>
        </p:txBody>
      </p:sp>
    </p:spTree>
    <p:extLst>
      <p:ext uri="{BB962C8B-B14F-4D97-AF65-F5344CB8AC3E}">
        <p14:creationId xmlns:p14="http://schemas.microsoft.com/office/powerpoint/2010/main" val="80915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7396558-7251-4535-8AAE-EA0152ED8C45}" type="slidenum">
              <a:rPr lang="en-SG" smtClean="0"/>
              <a:t>21</a:t>
            </a:fld>
            <a:endParaRPr lang="en-SG"/>
          </a:p>
        </p:txBody>
      </p:sp>
    </p:spTree>
    <p:extLst>
      <p:ext uri="{BB962C8B-B14F-4D97-AF65-F5344CB8AC3E}">
        <p14:creationId xmlns:p14="http://schemas.microsoft.com/office/powerpoint/2010/main" val="191982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EEA8AD-9544-0748-5CE7-B1492023A8B6}"/>
              </a:ext>
            </a:extLst>
          </p:cNvPr>
          <p:cNvSpPr>
            <a:spLocks noGrp="1"/>
          </p:cNvSpPr>
          <p:nvPr>
            <p:ph type="body" sz="quarter" idx="10" hasCustomPrompt="1"/>
          </p:nvPr>
        </p:nvSpPr>
        <p:spPr>
          <a:xfrm>
            <a:off x="593473" y="4824606"/>
            <a:ext cx="4422913" cy="257667"/>
          </a:xfrm>
          <a:prstGeom prst="rect">
            <a:avLst/>
          </a:prstGeom>
        </p:spPr>
        <p:txBody>
          <a:bodyPr/>
          <a:lstStyle>
            <a:lvl1pPr>
              <a:defRPr/>
            </a:lvl1pPr>
          </a:lstStyle>
          <a:p>
            <a:pPr lvl="0"/>
            <a:r>
              <a:rPr lang="en-US" dirty="0"/>
              <a:t>SUBJECT DESCRIPTION</a:t>
            </a:r>
          </a:p>
        </p:txBody>
      </p:sp>
      <p:sp>
        <p:nvSpPr>
          <p:cNvPr id="2" name="Title 1">
            <a:extLst>
              <a:ext uri="{FF2B5EF4-FFF2-40B4-BE49-F238E27FC236}">
                <a16:creationId xmlns:a16="http://schemas.microsoft.com/office/drawing/2014/main" id="{FF63CD3A-0476-B9DB-1955-8C704B113703}"/>
              </a:ext>
            </a:extLst>
          </p:cNvPr>
          <p:cNvSpPr>
            <a:spLocks noGrp="1"/>
          </p:cNvSpPr>
          <p:nvPr>
            <p:ph type="title" hasCustomPrompt="1"/>
          </p:nvPr>
        </p:nvSpPr>
        <p:spPr>
          <a:xfrm>
            <a:off x="576671" y="4055165"/>
            <a:ext cx="4406111" cy="750109"/>
          </a:xfrm>
          <a:prstGeom prst="rect">
            <a:avLst/>
          </a:prstGeom>
        </p:spPr>
        <p:txBody>
          <a:bodyPr anchor="b"/>
          <a:lstStyle>
            <a:lvl1pPr algn="l">
              <a:defRPr/>
            </a:lvl1pPr>
          </a:lstStyle>
          <a:p>
            <a:r>
              <a:rPr lang="en-US" dirty="0"/>
              <a:t>SUBJECT HEADER</a:t>
            </a:r>
            <a:endParaRPr lang="en-SG" dirty="0"/>
          </a:p>
        </p:txBody>
      </p:sp>
    </p:spTree>
    <p:extLst>
      <p:ext uri="{BB962C8B-B14F-4D97-AF65-F5344CB8AC3E}">
        <p14:creationId xmlns:p14="http://schemas.microsoft.com/office/powerpoint/2010/main" val="223922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58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14A2-DBA5-B839-58D8-B39ABA7324F9}"/>
              </a:ext>
            </a:extLst>
          </p:cNvPr>
          <p:cNvSpPr>
            <a:spLocks noGrp="1"/>
          </p:cNvSpPr>
          <p:nvPr>
            <p:ph type="title" hasCustomPrompt="1"/>
          </p:nvPr>
        </p:nvSpPr>
        <p:spPr>
          <a:xfrm>
            <a:off x="793631" y="2423748"/>
            <a:ext cx="10515600" cy="1015663"/>
          </a:xfrm>
          <a:prstGeom prst="rect">
            <a:avLst/>
          </a:prstGeom>
        </p:spPr>
        <p:txBody>
          <a:bodyPr anchor="ctr"/>
          <a:lstStyle>
            <a:lvl1pPr algn="ctr">
              <a:defRPr sz="6000" b="1">
                <a:solidFill>
                  <a:srgbClr val="1B48AB"/>
                </a:solidFill>
                <a:latin typeface="+mn-lt"/>
              </a:defRPr>
            </a:lvl1pPr>
          </a:lstStyle>
          <a:p>
            <a:r>
              <a:rPr lang="en-US" dirty="0"/>
              <a:t>Sub Header</a:t>
            </a:r>
            <a:endParaRPr lang="en-SG" dirty="0"/>
          </a:p>
        </p:txBody>
      </p:sp>
    </p:spTree>
    <p:extLst>
      <p:ext uri="{BB962C8B-B14F-4D97-AF65-F5344CB8AC3E}">
        <p14:creationId xmlns:p14="http://schemas.microsoft.com/office/powerpoint/2010/main" val="209594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672AF2-0958-2C7A-755D-EE06ED290B58}"/>
              </a:ext>
            </a:extLst>
          </p:cNvPr>
          <p:cNvSpPr>
            <a:spLocks noGrp="1"/>
          </p:cNvSpPr>
          <p:nvPr>
            <p:ph type="body" sz="quarter" idx="10" hasCustomPrompt="1"/>
          </p:nvPr>
        </p:nvSpPr>
        <p:spPr>
          <a:xfrm>
            <a:off x="198408" y="0"/>
            <a:ext cx="8208745" cy="888521"/>
          </a:xfrm>
          <a:prstGeom prst="rect">
            <a:avLst/>
          </a:prstGeom>
        </p:spPr>
        <p:txBody>
          <a:bodyPr anchor="ctr"/>
          <a:lstStyle>
            <a:lvl1pPr marL="0" indent="0">
              <a:buNone/>
              <a:defRPr b="1"/>
            </a:lvl1pPr>
          </a:lstStyle>
          <a:p>
            <a:pPr lvl="0"/>
            <a:r>
              <a:rPr lang="en-US" dirty="0"/>
              <a:t>Subject</a:t>
            </a:r>
          </a:p>
        </p:txBody>
      </p:sp>
      <p:sp>
        <p:nvSpPr>
          <p:cNvPr id="10" name="Text Placeholder 9">
            <a:extLst>
              <a:ext uri="{FF2B5EF4-FFF2-40B4-BE49-F238E27FC236}">
                <a16:creationId xmlns:a16="http://schemas.microsoft.com/office/drawing/2014/main" id="{154CF17B-D82D-D723-4683-1D48EC7461D6}"/>
              </a:ext>
            </a:extLst>
          </p:cNvPr>
          <p:cNvSpPr>
            <a:spLocks noGrp="1"/>
          </p:cNvSpPr>
          <p:nvPr>
            <p:ph type="body" sz="quarter" idx="11" hasCustomPrompt="1"/>
          </p:nvPr>
        </p:nvSpPr>
        <p:spPr>
          <a:xfrm>
            <a:off x="302255" y="1371242"/>
            <a:ext cx="6426200" cy="267778"/>
          </a:xfrm>
          <a:prstGeom prst="rect">
            <a:avLst/>
          </a:prstGeom>
        </p:spPr>
        <p:txBody>
          <a:bodyPr/>
          <a:lstStyle>
            <a:lvl1pPr marL="0" indent="0">
              <a:buNone/>
              <a:defRPr sz="1200"/>
            </a:lvl1pPr>
            <a:lvl2pPr>
              <a:defRPr sz="1600"/>
            </a:lvl2pPr>
            <a:lvl3pPr>
              <a:defRPr sz="1600"/>
            </a:lvl3pPr>
            <a:lvl4pPr>
              <a:defRPr sz="1600"/>
            </a:lvl4pPr>
            <a:lvl5pPr>
              <a:defRPr sz="1600"/>
            </a:lvl5pPr>
          </a:lstStyle>
          <a:p>
            <a:pPr lvl="0"/>
            <a:r>
              <a:rPr lang="en-SG" dirty="0"/>
              <a:t>DESCRIPTION</a:t>
            </a:r>
          </a:p>
        </p:txBody>
      </p:sp>
    </p:spTree>
    <p:extLst>
      <p:ext uri="{BB962C8B-B14F-4D97-AF65-F5344CB8AC3E}">
        <p14:creationId xmlns:p14="http://schemas.microsoft.com/office/powerpoint/2010/main" val="368093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8B4D-4EAE-D113-482C-36CEEF668BD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8A71FA3-CD78-C563-4083-4565BDCE00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3212662-C0FE-A230-B49D-F4E9CD97FBD9}"/>
              </a:ext>
            </a:extLst>
          </p:cNvPr>
          <p:cNvSpPr>
            <a:spLocks noGrp="1"/>
          </p:cNvSpPr>
          <p:nvPr>
            <p:ph type="dt" sz="half" idx="10"/>
          </p:nvPr>
        </p:nvSpPr>
        <p:spPr/>
        <p:txBody>
          <a:bodyPr/>
          <a:lstStyle/>
          <a:p>
            <a:fld id="{F8CE2148-5616-49FB-8CC9-52A8F0C745A2}" type="datetime1">
              <a:rPr lang="en-SG" smtClean="0"/>
              <a:t>18/10/2023</a:t>
            </a:fld>
            <a:endParaRPr lang="en-SG" dirty="0"/>
          </a:p>
        </p:txBody>
      </p:sp>
      <p:sp>
        <p:nvSpPr>
          <p:cNvPr id="5" name="Footer Placeholder 4">
            <a:extLst>
              <a:ext uri="{FF2B5EF4-FFF2-40B4-BE49-F238E27FC236}">
                <a16:creationId xmlns:a16="http://schemas.microsoft.com/office/drawing/2014/main" id="{D5112DD0-4F44-0107-9F70-58B996E87DC4}"/>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892AFF0B-E109-449D-C5E2-CA3297F1015B}"/>
              </a:ext>
            </a:extLst>
          </p:cNvPr>
          <p:cNvSpPr>
            <a:spLocks noGrp="1"/>
          </p:cNvSpPr>
          <p:nvPr>
            <p:ph type="sldNum" sz="quarter" idx="12"/>
          </p:nvPr>
        </p:nvSpPr>
        <p:spPr/>
        <p:txBody>
          <a:bodyPr/>
          <a:lstStyle/>
          <a:p>
            <a:fld id="{CEB3DE78-9C10-4D66-9D39-42DC7DE9D8C5}" type="slidenum">
              <a:rPr lang="en-SG" smtClean="0"/>
              <a:t>‹#›</a:t>
            </a:fld>
            <a:endParaRPr lang="en-SG" dirty="0"/>
          </a:p>
        </p:txBody>
      </p:sp>
    </p:spTree>
    <p:extLst>
      <p:ext uri="{BB962C8B-B14F-4D97-AF65-F5344CB8AC3E}">
        <p14:creationId xmlns:p14="http://schemas.microsoft.com/office/powerpoint/2010/main" val="303279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9DBC-835F-CE1D-4BFA-589484CB9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4A9A3231-3974-B539-B544-CD6D4F5514F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92F9CBA6-2140-C78B-F15A-5C53E58CB220}"/>
              </a:ext>
            </a:extLst>
          </p:cNvPr>
          <p:cNvSpPr>
            <a:spLocks noGrp="1"/>
          </p:cNvSpPr>
          <p:nvPr>
            <p:ph type="dt" sz="half" idx="10"/>
          </p:nvPr>
        </p:nvSpPr>
        <p:spPr/>
        <p:txBody>
          <a:bodyPr/>
          <a:lstStyle/>
          <a:p>
            <a:fld id="{9B9C2866-203E-414B-A997-643A576EC5DC}" type="datetime1">
              <a:rPr lang="en-SG" smtClean="0"/>
              <a:t>18/10/2023</a:t>
            </a:fld>
            <a:endParaRPr lang="en-SG" dirty="0"/>
          </a:p>
        </p:txBody>
      </p:sp>
      <p:sp>
        <p:nvSpPr>
          <p:cNvPr id="5" name="Footer Placeholder 4">
            <a:extLst>
              <a:ext uri="{FF2B5EF4-FFF2-40B4-BE49-F238E27FC236}">
                <a16:creationId xmlns:a16="http://schemas.microsoft.com/office/drawing/2014/main" id="{A364E76C-A9C0-74FD-A3AD-3AADDBB60541}"/>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3AC36DF3-3804-8E05-7BD3-079E2227E45B}"/>
              </a:ext>
            </a:extLst>
          </p:cNvPr>
          <p:cNvSpPr>
            <a:spLocks noGrp="1"/>
          </p:cNvSpPr>
          <p:nvPr>
            <p:ph type="sldNum" sz="quarter" idx="12"/>
          </p:nvPr>
        </p:nvSpPr>
        <p:spPr/>
        <p:txBody>
          <a:bodyPr/>
          <a:lstStyle/>
          <a:p>
            <a:fld id="{CEB3DE78-9C10-4D66-9D39-42DC7DE9D8C5}" type="slidenum">
              <a:rPr lang="en-SG" smtClean="0"/>
              <a:t>‹#›</a:t>
            </a:fld>
            <a:endParaRPr lang="en-SG" dirty="0"/>
          </a:p>
        </p:txBody>
      </p:sp>
    </p:spTree>
    <p:extLst>
      <p:ext uri="{BB962C8B-B14F-4D97-AF65-F5344CB8AC3E}">
        <p14:creationId xmlns:p14="http://schemas.microsoft.com/office/powerpoint/2010/main" val="332806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672AF2-0958-2C7A-755D-EE06ED290B58}"/>
              </a:ext>
            </a:extLst>
          </p:cNvPr>
          <p:cNvSpPr>
            <a:spLocks noGrp="1"/>
          </p:cNvSpPr>
          <p:nvPr>
            <p:ph type="body" sz="quarter" idx="10" hasCustomPrompt="1"/>
          </p:nvPr>
        </p:nvSpPr>
        <p:spPr>
          <a:xfrm>
            <a:off x="198408" y="0"/>
            <a:ext cx="8208745" cy="888521"/>
          </a:xfrm>
          <a:prstGeom prst="rect">
            <a:avLst/>
          </a:prstGeom>
        </p:spPr>
        <p:txBody>
          <a:bodyPr anchor="ctr"/>
          <a:lstStyle>
            <a:lvl1pPr marL="0" indent="0">
              <a:buNone/>
              <a:defRPr b="1"/>
            </a:lvl1pPr>
          </a:lstStyle>
          <a:p>
            <a:pPr lvl="0"/>
            <a:r>
              <a:rPr lang="en-US" dirty="0"/>
              <a:t>Subject</a:t>
            </a:r>
          </a:p>
        </p:txBody>
      </p:sp>
      <p:sp>
        <p:nvSpPr>
          <p:cNvPr id="10" name="Text Placeholder 9">
            <a:extLst>
              <a:ext uri="{FF2B5EF4-FFF2-40B4-BE49-F238E27FC236}">
                <a16:creationId xmlns:a16="http://schemas.microsoft.com/office/drawing/2014/main" id="{154CF17B-D82D-D723-4683-1D48EC7461D6}"/>
              </a:ext>
            </a:extLst>
          </p:cNvPr>
          <p:cNvSpPr>
            <a:spLocks noGrp="1"/>
          </p:cNvSpPr>
          <p:nvPr>
            <p:ph type="body" sz="quarter" idx="11" hasCustomPrompt="1"/>
          </p:nvPr>
        </p:nvSpPr>
        <p:spPr>
          <a:xfrm>
            <a:off x="302255" y="1371242"/>
            <a:ext cx="6426200" cy="267778"/>
          </a:xfrm>
          <a:prstGeom prst="rect">
            <a:avLst/>
          </a:prstGeom>
        </p:spPr>
        <p:txBody>
          <a:bodyPr/>
          <a:lstStyle>
            <a:lvl1pPr marL="0" indent="0">
              <a:buNone/>
              <a:defRPr sz="1200"/>
            </a:lvl1pPr>
            <a:lvl2pPr>
              <a:defRPr sz="1600"/>
            </a:lvl2pPr>
            <a:lvl3pPr>
              <a:defRPr sz="1600"/>
            </a:lvl3pPr>
            <a:lvl4pPr>
              <a:defRPr sz="1600"/>
            </a:lvl4pPr>
            <a:lvl5pPr>
              <a:defRPr sz="1600"/>
            </a:lvl5pPr>
          </a:lstStyle>
          <a:p>
            <a:pPr lvl="0"/>
            <a:r>
              <a:rPr lang="en-SG" dirty="0"/>
              <a:t>DESCRIPTION</a:t>
            </a:r>
          </a:p>
        </p:txBody>
      </p:sp>
    </p:spTree>
    <p:extLst>
      <p:ext uri="{BB962C8B-B14F-4D97-AF65-F5344CB8AC3E}">
        <p14:creationId xmlns:p14="http://schemas.microsoft.com/office/powerpoint/2010/main" val="127418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672AF2-0958-2C7A-755D-EE06ED290B58}"/>
              </a:ext>
            </a:extLst>
          </p:cNvPr>
          <p:cNvSpPr>
            <a:spLocks noGrp="1"/>
          </p:cNvSpPr>
          <p:nvPr>
            <p:ph type="body" sz="quarter" idx="10" hasCustomPrompt="1"/>
          </p:nvPr>
        </p:nvSpPr>
        <p:spPr>
          <a:xfrm>
            <a:off x="198408" y="0"/>
            <a:ext cx="8208745" cy="888521"/>
          </a:xfrm>
          <a:prstGeom prst="rect">
            <a:avLst/>
          </a:prstGeom>
        </p:spPr>
        <p:txBody>
          <a:bodyPr anchor="ctr"/>
          <a:lstStyle>
            <a:lvl1pPr marL="0" indent="0">
              <a:buNone/>
              <a:defRPr b="1"/>
            </a:lvl1pPr>
          </a:lstStyle>
          <a:p>
            <a:pPr lvl="0"/>
            <a:r>
              <a:rPr lang="en-US" dirty="0"/>
              <a:t>Subject</a:t>
            </a:r>
          </a:p>
        </p:txBody>
      </p:sp>
      <p:sp>
        <p:nvSpPr>
          <p:cNvPr id="10" name="Text Placeholder 9">
            <a:extLst>
              <a:ext uri="{FF2B5EF4-FFF2-40B4-BE49-F238E27FC236}">
                <a16:creationId xmlns:a16="http://schemas.microsoft.com/office/drawing/2014/main" id="{154CF17B-D82D-D723-4683-1D48EC7461D6}"/>
              </a:ext>
            </a:extLst>
          </p:cNvPr>
          <p:cNvSpPr>
            <a:spLocks noGrp="1"/>
          </p:cNvSpPr>
          <p:nvPr>
            <p:ph type="body" sz="quarter" idx="11" hasCustomPrompt="1"/>
          </p:nvPr>
        </p:nvSpPr>
        <p:spPr>
          <a:xfrm>
            <a:off x="302255" y="1371242"/>
            <a:ext cx="6426200" cy="267778"/>
          </a:xfrm>
          <a:prstGeom prst="rect">
            <a:avLst/>
          </a:prstGeom>
        </p:spPr>
        <p:txBody>
          <a:bodyPr/>
          <a:lstStyle>
            <a:lvl1pPr marL="0" indent="0">
              <a:buNone/>
              <a:defRPr sz="1200"/>
            </a:lvl1pPr>
            <a:lvl2pPr>
              <a:defRPr sz="1600"/>
            </a:lvl2pPr>
            <a:lvl3pPr>
              <a:defRPr sz="1600"/>
            </a:lvl3pPr>
            <a:lvl4pPr>
              <a:defRPr sz="1600"/>
            </a:lvl4pPr>
            <a:lvl5pPr>
              <a:defRPr sz="1600"/>
            </a:lvl5pPr>
          </a:lstStyle>
          <a:p>
            <a:pPr lvl="0"/>
            <a:r>
              <a:rPr lang="en-SG" dirty="0"/>
              <a:t>DESCRIPTION</a:t>
            </a:r>
          </a:p>
        </p:txBody>
      </p:sp>
    </p:spTree>
    <p:extLst>
      <p:ext uri="{BB962C8B-B14F-4D97-AF65-F5344CB8AC3E}">
        <p14:creationId xmlns:p14="http://schemas.microsoft.com/office/powerpoint/2010/main" val="271167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672AF2-0958-2C7A-755D-EE06ED290B58}"/>
              </a:ext>
            </a:extLst>
          </p:cNvPr>
          <p:cNvSpPr>
            <a:spLocks noGrp="1"/>
          </p:cNvSpPr>
          <p:nvPr>
            <p:ph type="body" sz="quarter" idx="10" hasCustomPrompt="1"/>
          </p:nvPr>
        </p:nvSpPr>
        <p:spPr>
          <a:xfrm>
            <a:off x="198408" y="0"/>
            <a:ext cx="8208745" cy="888521"/>
          </a:xfrm>
          <a:prstGeom prst="rect">
            <a:avLst/>
          </a:prstGeom>
        </p:spPr>
        <p:txBody>
          <a:bodyPr anchor="ctr"/>
          <a:lstStyle>
            <a:lvl1pPr marL="0" indent="0">
              <a:buNone/>
              <a:defRPr b="1"/>
            </a:lvl1pPr>
          </a:lstStyle>
          <a:p>
            <a:pPr lvl="0"/>
            <a:r>
              <a:rPr lang="en-US" dirty="0"/>
              <a:t>Subject</a:t>
            </a:r>
          </a:p>
        </p:txBody>
      </p:sp>
      <p:sp>
        <p:nvSpPr>
          <p:cNvPr id="10" name="Text Placeholder 9">
            <a:extLst>
              <a:ext uri="{FF2B5EF4-FFF2-40B4-BE49-F238E27FC236}">
                <a16:creationId xmlns:a16="http://schemas.microsoft.com/office/drawing/2014/main" id="{154CF17B-D82D-D723-4683-1D48EC7461D6}"/>
              </a:ext>
            </a:extLst>
          </p:cNvPr>
          <p:cNvSpPr>
            <a:spLocks noGrp="1"/>
          </p:cNvSpPr>
          <p:nvPr>
            <p:ph type="body" sz="quarter" idx="11" hasCustomPrompt="1"/>
          </p:nvPr>
        </p:nvSpPr>
        <p:spPr>
          <a:xfrm>
            <a:off x="302255" y="1371242"/>
            <a:ext cx="6426200" cy="267778"/>
          </a:xfrm>
          <a:prstGeom prst="rect">
            <a:avLst/>
          </a:prstGeom>
        </p:spPr>
        <p:txBody>
          <a:bodyPr/>
          <a:lstStyle>
            <a:lvl1pPr marL="0" indent="0">
              <a:buNone/>
              <a:defRPr sz="1200"/>
            </a:lvl1pPr>
            <a:lvl2pPr>
              <a:defRPr sz="1600"/>
            </a:lvl2pPr>
            <a:lvl3pPr>
              <a:defRPr sz="1600"/>
            </a:lvl3pPr>
            <a:lvl4pPr>
              <a:defRPr sz="1600"/>
            </a:lvl4pPr>
            <a:lvl5pPr>
              <a:defRPr sz="1600"/>
            </a:lvl5pPr>
          </a:lstStyle>
          <a:p>
            <a:pPr lvl="0"/>
            <a:r>
              <a:rPr lang="en-SG" dirty="0"/>
              <a:t>DESCRIPTION</a:t>
            </a:r>
          </a:p>
        </p:txBody>
      </p:sp>
    </p:spTree>
    <p:extLst>
      <p:ext uri="{BB962C8B-B14F-4D97-AF65-F5344CB8AC3E}">
        <p14:creationId xmlns:p14="http://schemas.microsoft.com/office/powerpoint/2010/main" val="14467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672AF2-0958-2C7A-755D-EE06ED290B58}"/>
              </a:ext>
            </a:extLst>
          </p:cNvPr>
          <p:cNvSpPr>
            <a:spLocks noGrp="1"/>
          </p:cNvSpPr>
          <p:nvPr>
            <p:ph type="body" sz="quarter" idx="10" hasCustomPrompt="1"/>
          </p:nvPr>
        </p:nvSpPr>
        <p:spPr>
          <a:xfrm>
            <a:off x="198408" y="0"/>
            <a:ext cx="8208745" cy="888521"/>
          </a:xfrm>
          <a:prstGeom prst="rect">
            <a:avLst/>
          </a:prstGeom>
        </p:spPr>
        <p:txBody>
          <a:bodyPr anchor="ctr"/>
          <a:lstStyle>
            <a:lvl1pPr marL="0" indent="0">
              <a:buNone/>
              <a:defRPr b="1"/>
            </a:lvl1pPr>
          </a:lstStyle>
          <a:p>
            <a:pPr lvl="0"/>
            <a:r>
              <a:rPr lang="en-US" dirty="0"/>
              <a:t>Subject</a:t>
            </a:r>
          </a:p>
        </p:txBody>
      </p:sp>
      <p:sp>
        <p:nvSpPr>
          <p:cNvPr id="10" name="Text Placeholder 9">
            <a:extLst>
              <a:ext uri="{FF2B5EF4-FFF2-40B4-BE49-F238E27FC236}">
                <a16:creationId xmlns:a16="http://schemas.microsoft.com/office/drawing/2014/main" id="{154CF17B-D82D-D723-4683-1D48EC7461D6}"/>
              </a:ext>
            </a:extLst>
          </p:cNvPr>
          <p:cNvSpPr>
            <a:spLocks noGrp="1"/>
          </p:cNvSpPr>
          <p:nvPr>
            <p:ph type="body" sz="quarter" idx="11" hasCustomPrompt="1"/>
          </p:nvPr>
        </p:nvSpPr>
        <p:spPr>
          <a:xfrm>
            <a:off x="302255" y="1371242"/>
            <a:ext cx="6426200" cy="267778"/>
          </a:xfrm>
          <a:prstGeom prst="rect">
            <a:avLst/>
          </a:prstGeom>
        </p:spPr>
        <p:txBody>
          <a:bodyPr/>
          <a:lstStyle>
            <a:lvl1pPr marL="0" indent="0">
              <a:buNone/>
              <a:defRPr sz="1200"/>
            </a:lvl1pPr>
            <a:lvl2pPr>
              <a:defRPr sz="1600"/>
            </a:lvl2pPr>
            <a:lvl3pPr>
              <a:defRPr sz="1600"/>
            </a:lvl3pPr>
            <a:lvl4pPr>
              <a:defRPr sz="1600"/>
            </a:lvl4pPr>
            <a:lvl5pPr>
              <a:defRPr sz="1600"/>
            </a:lvl5pPr>
          </a:lstStyle>
          <a:p>
            <a:pPr lvl="0"/>
            <a:r>
              <a:rPr lang="en-SG" dirty="0"/>
              <a:t>DESCRIPTION</a:t>
            </a:r>
          </a:p>
        </p:txBody>
      </p:sp>
    </p:spTree>
    <p:extLst>
      <p:ext uri="{BB962C8B-B14F-4D97-AF65-F5344CB8AC3E}">
        <p14:creationId xmlns:p14="http://schemas.microsoft.com/office/powerpoint/2010/main" val="18121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2F2F9F-934F-1DB4-43BB-30A786FCF9AC}"/>
              </a:ext>
            </a:extLst>
          </p:cNvPr>
          <p:cNvSpPr txBox="1">
            <a:spLocks/>
          </p:cNvSpPr>
          <p:nvPr userDrawn="1"/>
        </p:nvSpPr>
        <p:spPr>
          <a:xfrm>
            <a:off x="9525" y="1"/>
            <a:ext cx="6096000" cy="5616939"/>
          </a:xfrm>
          <a:prstGeom prst="rect">
            <a:avLst/>
          </a:prstGeom>
          <a:solidFill>
            <a:srgbClr val="1B48AB"/>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a:solidFill>
                  <a:schemeClr val="bg1"/>
                </a:solidFill>
                <a:latin typeface="Tahoma" panose="020B0604030504040204" pitchFamily="34" charset="0"/>
                <a:ea typeface="Tahoma" panose="020B0604030504040204" pitchFamily="34" charset="0"/>
                <a:cs typeface="Tahoma" panose="020B0604030504040204" pitchFamily="34" charset="0"/>
              </a:rPr>
            </a:br>
            <a:endParaRPr lang="en-S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627CBA93-6D13-098C-E025-35F25A08E969}"/>
              </a:ext>
            </a:extLst>
          </p:cNvPr>
          <p:cNvSpPr/>
          <p:nvPr userDrawn="1"/>
        </p:nvSpPr>
        <p:spPr>
          <a:xfrm>
            <a:off x="6096000" y="5628764"/>
            <a:ext cx="6096000" cy="1229236"/>
          </a:xfrm>
          <a:prstGeom prst="rect">
            <a:avLst/>
          </a:prstGeom>
          <a:solidFill>
            <a:srgbClr val="F8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pic>
        <p:nvPicPr>
          <p:cNvPr id="9" name="Picture 8">
            <a:extLst>
              <a:ext uri="{FF2B5EF4-FFF2-40B4-BE49-F238E27FC236}">
                <a16:creationId xmlns:a16="http://schemas.microsoft.com/office/drawing/2014/main" id="{887C62E8-D45E-03E2-F1F5-CA34D34F9B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345" t="6829" r="44042" b="-386"/>
          <a:stretch/>
        </p:blipFill>
        <p:spPr>
          <a:xfrm>
            <a:off x="6086475" y="0"/>
            <a:ext cx="6096000" cy="5628764"/>
          </a:xfrm>
          <a:prstGeom prst="rect">
            <a:avLst/>
          </a:prstGeom>
        </p:spPr>
      </p:pic>
      <p:sp>
        <p:nvSpPr>
          <p:cNvPr id="10" name="Rectangle 9">
            <a:extLst>
              <a:ext uri="{FF2B5EF4-FFF2-40B4-BE49-F238E27FC236}">
                <a16:creationId xmlns:a16="http://schemas.microsoft.com/office/drawing/2014/main" id="{CC87232F-A146-FCD6-9EC3-6B3CC46DF259}"/>
              </a:ext>
            </a:extLst>
          </p:cNvPr>
          <p:cNvSpPr/>
          <p:nvPr userDrawn="1"/>
        </p:nvSpPr>
        <p:spPr>
          <a:xfrm>
            <a:off x="0" y="5616940"/>
            <a:ext cx="6096000" cy="1241060"/>
          </a:xfrm>
          <a:prstGeom prst="rect">
            <a:avLst/>
          </a:prstGeom>
          <a:solidFill>
            <a:srgbClr val="F8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cxnSp>
        <p:nvCxnSpPr>
          <p:cNvPr id="11" name="Straight Connector 10">
            <a:extLst>
              <a:ext uri="{FF2B5EF4-FFF2-40B4-BE49-F238E27FC236}">
                <a16:creationId xmlns:a16="http://schemas.microsoft.com/office/drawing/2014/main" id="{AB1C7104-6918-2D8B-4390-1B9684E7B495}"/>
              </a:ext>
            </a:extLst>
          </p:cNvPr>
          <p:cNvCxnSpPr/>
          <p:nvPr userDrawn="1"/>
        </p:nvCxnSpPr>
        <p:spPr>
          <a:xfrm>
            <a:off x="6096000"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blue and black logo&#10;&#10;Description automatically generated">
            <a:extLst>
              <a:ext uri="{FF2B5EF4-FFF2-40B4-BE49-F238E27FC236}">
                <a16:creationId xmlns:a16="http://schemas.microsoft.com/office/drawing/2014/main" id="{08B40F79-350A-2A09-D229-D1724C793670}"/>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625" y="5887882"/>
            <a:ext cx="3431001" cy="699175"/>
          </a:xfrm>
          <a:prstGeom prst="rect">
            <a:avLst/>
          </a:prstGeom>
        </p:spPr>
      </p:pic>
    </p:spTree>
    <p:extLst>
      <p:ext uri="{BB962C8B-B14F-4D97-AF65-F5344CB8AC3E}">
        <p14:creationId xmlns:p14="http://schemas.microsoft.com/office/powerpoint/2010/main" val="1258640990"/>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marL="0" algn="l" defTabSz="914400" rtl="0" eaLnBrk="1" latinLnBrk="0" hangingPunct="1">
        <a:lnSpc>
          <a:spcPct val="90000"/>
        </a:lnSpc>
        <a:spcBef>
          <a:spcPct val="0"/>
        </a:spcBef>
        <a:buNone/>
        <a:defRPr lang="en-SG" sz="4400" kern="1200" dirty="0">
          <a:solidFill>
            <a:schemeClr val="bg1"/>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olar panels and transmission">
            <a:extLst>
              <a:ext uri="{FF2B5EF4-FFF2-40B4-BE49-F238E27FC236}">
                <a16:creationId xmlns:a16="http://schemas.microsoft.com/office/drawing/2014/main" id="{085EA77D-7A76-667B-2642-786AFCFD6D95}"/>
              </a:ext>
            </a:extLst>
          </p:cNvPr>
          <p:cNvPicPr>
            <a:picLocks noChangeAspect="1" noChangeArrowheads="1"/>
          </p:cNvPicPr>
          <p:nvPr userDrawn="1"/>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3000"/>
                    </a14:imgEffect>
                    <a14:imgEffect>
                      <a14:brightnessContrast bright="40000" contrast="-65000"/>
                    </a14:imgEffect>
                  </a14:imgLayer>
                </a14:imgProps>
              </a:ext>
              <a:ext uri="{28A0092B-C50C-407E-A947-70E740481C1C}">
                <a14:useLocalDpi xmlns:a14="http://schemas.microsoft.com/office/drawing/2010/main" val="0"/>
              </a:ext>
            </a:extLst>
          </a:blip>
          <a:srcRect/>
          <a:stretch>
            <a:fillRect/>
          </a:stretch>
        </p:blipFill>
        <p:spPr bwMode="auto">
          <a:xfrm>
            <a:off x="0" y="0"/>
            <a:ext cx="12192000" cy="558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26F8285-57F1-AB18-BDC2-DA1C26101C73}"/>
              </a:ext>
            </a:extLst>
          </p:cNvPr>
          <p:cNvSpPr/>
          <p:nvPr userDrawn="1"/>
        </p:nvSpPr>
        <p:spPr>
          <a:xfrm>
            <a:off x="6096000" y="5628764"/>
            <a:ext cx="6096000" cy="1229236"/>
          </a:xfrm>
          <a:prstGeom prst="rect">
            <a:avLst/>
          </a:prstGeom>
          <a:solidFill>
            <a:srgbClr val="F8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Rectangle 8">
            <a:extLst>
              <a:ext uri="{FF2B5EF4-FFF2-40B4-BE49-F238E27FC236}">
                <a16:creationId xmlns:a16="http://schemas.microsoft.com/office/drawing/2014/main" id="{13F2FC01-867A-1E9B-DE50-3429B88EF5D3}"/>
              </a:ext>
            </a:extLst>
          </p:cNvPr>
          <p:cNvSpPr/>
          <p:nvPr userDrawn="1"/>
        </p:nvSpPr>
        <p:spPr>
          <a:xfrm>
            <a:off x="0" y="5616940"/>
            <a:ext cx="6096000" cy="1241060"/>
          </a:xfrm>
          <a:prstGeom prst="rect">
            <a:avLst/>
          </a:prstGeom>
          <a:solidFill>
            <a:srgbClr val="F8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2" name="Google Shape;927;p53">
            <a:extLst>
              <a:ext uri="{FF2B5EF4-FFF2-40B4-BE49-F238E27FC236}">
                <a16:creationId xmlns:a16="http://schemas.microsoft.com/office/drawing/2014/main" id="{A5FFBD0C-4667-A9C9-1DD7-00DFECBFE23B}"/>
              </a:ext>
            </a:extLst>
          </p:cNvPr>
          <p:cNvSpPr txBox="1"/>
          <p:nvPr userDrawn="1"/>
        </p:nvSpPr>
        <p:spPr>
          <a:xfrm>
            <a:off x="9915525" y="6356354"/>
            <a:ext cx="2133600" cy="365125"/>
          </a:xfrm>
          <a:prstGeom prst="rect">
            <a:avLst/>
          </a:prstGeom>
          <a:noFill/>
          <a:ln>
            <a:noFill/>
          </a:ln>
        </p:spPr>
        <p:txBody>
          <a:bodyPr spcFirstLastPara="1" wrap="square" lIns="91425" tIns="45700" rIns="91425" bIns="45700" anchor="ctr" anchorCtr="0">
            <a:noAutofit/>
          </a:bodyPr>
          <a:lstStyle/>
          <a:p>
            <a:pPr algn="r">
              <a:buClr>
                <a:srgbClr val="898989"/>
              </a:buClr>
              <a:buSzPts val="1200"/>
            </a:pPr>
            <a:fld id="{00000000-1234-1234-1234-123412341234}" type="slidenum">
              <a:rPr lang="en-US" sz="1200">
                <a:solidFill>
                  <a:srgbClr val="898989"/>
                </a:solidFill>
                <a:latin typeface="Calibri"/>
                <a:ea typeface="Calibri"/>
                <a:cs typeface="Calibri"/>
                <a:sym typeface="Calibri"/>
              </a:rPr>
              <a:pPr algn="r">
                <a:buClr>
                  <a:srgbClr val="898989"/>
                </a:buClr>
                <a:buSzPts val="1200"/>
              </a:pPr>
              <a:t>‹#›</a:t>
            </a:fld>
            <a:endParaRPr/>
          </a:p>
        </p:txBody>
      </p:sp>
      <p:pic>
        <p:nvPicPr>
          <p:cNvPr id="5" name="Picture 4" descr="A blue and black logo&#10;&#10;Description automatically generated">
            <a:extLst>
              <a:ext uri="{FF2B5EF4-FFF2-40B4-BE49-F238E27FC236}">
                <a16:creationId xmlns:a16="http://schemas.microsoft.com/office/drawing/2014/main" id="{BD8CC38D-C794-A0EB-0168-B4A0D2D866EF}"/>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625" y="5887882"/>
            <a:ext cx="3431001" cy="699175"/>
          </a:xfrm>
          <a:prstGeom prst="rect">
            <a:avLst/>
          </a:prstGeom>
        </p:spPr>
      </p:pic>
    </p:spTree>
    <p:extLst>
      <p:ext uri="{BB962C8B-B14F-4D97-AF65-F5344CB8AC3E}">
        <p14:creationId xmlns:p14="http://schemas.microsoft.com/office/powerpoint/2010/main" val="362356503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oogle Shape;124;p16">
            <a:extLst>
              <a:ext uri="{FF2B5EF4-FFF2-40B4-BE49-F238E27FC236}">
                <a16:creationId xmlns:a16="http://schemas.microsoft.com/office/drawing/2014/main" id="{83A696EE-F101-4FE4-1F58-D6244506B064}"/>
              </a:ext>
            </a:extLst>
          </p:cNvPr>
          <p:cNvPicPr preferRelativeResize="0"/>
          <p:nvPr userDrawn="1"/>
        </p:nvPicPr>
        <p:blipFill rotWithShape="1">
          <a:blip r:embed="rId5">
            <a:alphaModFix/>
          </a:blip>
          <a:srcRect r="68352" b="22227"/>
          <a:stretch/>
        </p:blipFill>
        <p:spPr>
          <a:xfrm flipH="1">
            <a:off x="-5876" y="0"/>
            <a:ext cx="12197876" cy="6858000"/>
          </a:xfrm>
          <a:prstGeom prst="rect">
            <a:avLst/>
          </a:prstGeom>
          <a:noFill/>
          <a:ln>
            <a:noFill/>
          </a:ln>
        </p:spPr>
      </p:pic>
      <p:sp>
        <p:nvSpPr>
          <p:cNvPr id="7" name="Google Shape;927;p53">
            <a:extLst>
              <a:ext uri="{FF2B5EF4-FFF2-40B4-BE49-F238E27FC236}">
                <a16:creationId xmlns:a16="http://schemas.microsoft.com/office/drawing/2014/main" id="{7B6A4A9C-78E4-2D03-0D18-250F2DCB497B}"/>
              </a:ext>
            </a:extLst>
          </p:cNvPr>
          <p:cNvSpPr txBox="1"/>
          <p:nvPr userDrawn="1"/>
        </p:nvSpPr>
        <p:spPr>
          <a:xfrm>
            <a:off x="9915525" y="6356354"/>
            <a:ext cx="2133600" cy="365125"/>
          </a:xfrm>
          <a:prstGeom prst="rect">
            <a:avLst/>
          </a:prstGeom>
          <a:noFill/>
          <a:ln>
            <a:noFill/>
          </a:ln>
        </p:spPr>
        <p:txBody>
          <a:bodyPr spcFirstLastPara="1" wrap="square" lIns="91425" tIns="45700" rIns="91425" bIns="45700" anchor="ctr" anchorCtr="0">
            <a:noAutofit/>
          </a:bodyPr>
          <a:lstStyle/>
          <a:p>
            <a:pPr algn="r">
              <a:buClr>
                <a:srgbClr val="898989"/>
              </a:buClr>
              <a:buSzPts val="1200"/>
            </a:pPr>
            <a:fld id="{00000000-1234-1234-1234-123412341234}" type="slidenum">
              <a:rPr lang="en-US" sz="1200">
                <a:solidFill>
                  <a:srgbClr val="898989"/>
                </a:solidFill>
                <a:latin typeface="Calibri"/>
                <a:ea typeface="Calibri"/>
                <a:cs typeface="Calibri"/>
                <a:sym typeface="Calibri"/>
              </a:rPr>
              <a:pPr algn="r">
                <a:buClr>
                  <a:srgbClr val="898989"/>
                </a:buClr>
                <a:buSzPts val="1200"/>
              </a:pPr>
              <a:t>‹#›</a:t>
            </a:fld>
            <a:endParaRPr/>
          </a:p>
        </p:txBody>
      </p:sp>
      <p:cxnSp>
        <p:nvCxnSpPr>
          <p:cNvPr id="9" name="Google Shape;932;p53">
            <a:extLst>
              <a:ext uri="{FF2B5EF4-FFF2-40B4-BE49-F238E27FC236}">
                <a16:creationId xmlns:a16="http://schemas.microsoft.com/office/drawing/2014/main" id="{792D716D-2B6B-83ED-B27D-4D666AD12A8D}"/>
              </a:ext>
            </a:extLst>
          </p:cNvPr>
          <p:cNvCxnSpPr/>
          <p:nvPr userDrawn="1"/>
        </p:nvCxnSpPr>
        <p:spPr>
          <a:xfrm>
            <a:off x="-12700" y="912815"/>
            <a:ext cx="12207240" cy="1587"/>
          </a:xfrm>
          <a:prstGeom prst="straightConnector1">
            <a:avLst/>
          </a:prstGeom>
          <a:noFill/>
          <a:ln w="63500" cap="flat" cmpd="sng">
            <a:solidFill>
              <a:schemeClr val="accent1"/>
            </a:solidFill>
            <a:prstDash val="solid"/>
            <a:miter lim="800000"/>
            <a:headEnd type="none" w="med" len="med"/>
            <a:tailEnd type="none" w="med" len="med"/>
          </a:ln>
        </p:spPr>
      </p:cxnSp>
      <p:sp>
        <p:nvSpPr>
          <p:cNvPr id="11" name="Google Shape;934;p53">
            <a:extLst>
              <a:ext uri="{FF2B5EF4-FFF2-40B4-BE49-F238E27FC236}">
                <a16:creationId xmlns:a16="http://schemas.microsoft.com/office/drawing/2014/main" id="{59745092-DD94-CA38-0ED9-D7F366F27D8C}"/>
              </a:ext>
            </a:extLst>
          </p:cNvPr>
          <p:cNvSpPr txBox="1"/>
          <p:nvPr userDrawn="1"/>
        </p:nvSpPr>
        <p:spPr>
          <a:xfrm>
            <a:off x="1908175" y="550071"/>
            <a:ext cx="8915400" cy="374651"/>
          </a:xfrm>
          <a:prstGeom prst="rect">
            <a:avLst/>
          </a:prstGeom>
          <a:noFill/>
          <a:ln>
            <a:noFill/>
          </a:ln>
        </p:spPr>
        <p:txBody>
          <a:bodyPr spcFirstLastPara="1" wrap="square" lIns="91425" tIns="45700" rIns="91425" bIns="45700" anchor="t" anchorCtr="0">
            <a:noAutofit/>
          </a:bodyPr>
          <a:lstStyle/>
          <a:p>
            <a:pPr marL="342891" indent="-342891">
              <a:buClr>
                <a:schemeClr val="dk1"/>
              </a:buClr>
              <a:buSzPts val="1800"/>
            </a:pPr>
            <a:endParaRPr dirty="0"/>
          </a:p>
        </p:txBody>
      </p:sp>
      <p:pic>
        <p:nvPicPr>
          <p:cNvPr id="2" name="Picture 1" descr="A blue and black logo&#10;&#10;Description automatically generated">
            <a:extLst>
              <a:ext uri="{FF2B5EF4-FFF2-40B4-BE49-F238E27FC236}">
                <a16:creationId xmlns:a16="http://schemas.microsoft.com/office/drawing/2014/main" id="{ABDBEB14-FE20-EFE5-7866-FF50BFF4C6D1}"/>
              </a:ext>
            </a:extLst>
          </p:cNvPr>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8124" y="136521"/>
            <a:ext cx="3431001" cy="699175"/>
          </a:xfrm>
          <a:prstGeom prst="rect">
            <a:avLst/>
          </a:prstGeom>
        </p:spPr>
      </p:pic>
    </p:spTree>
    <p:extLst>
      <p:ext uri="{BB962C8B-B14F-4D97-AF65-F5344CB8AC3E}">
        <p14:creationId xmlns:p14="http://schemas.microsoft.com/office/powerpoint/2010/main" val="4273200369"/>
      </p:ext>
    </p:extLst>
  </p:cSld>
  <p:clrMap bg1="lt1" tx1="dk1" bg2="lt2" tx2="dk2" accent1="accent1" accent2="accent2" accent3="accent3" accent4="accent4" accent5="accent5" accent6="accent6" hlink="hlink" folHlink="folHlink"/>
  <p:sldLayoutIdLst>
    <p:sldLayoutId id="2147483654" r:id="rId1"/>
    <p:sldLayoutId id="2147483665" r:id="rId2"/>
    <p:sldLayoutId id="214748366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oogle Shape;145;p17">
            <a:extLst>
              <a:ext uri="{FF2B5EF4-FFF2-40B4-BE49-F238E27FC236}">
                <a16:creationId xmlns:a16="http://schemas.microsoft.com/office/drawing/2014/main" id="{8B064131-AD9F-FB38-EF74-3AC8C9663B5B}"/>
              </a:ext>
            </a:extLst>
          </p:cNvPr>
          <p:cNvPicPr preferRelativeResize="0"/>
          <p:nvPr userDrawn="1"/>
        </p:nvPicPr>
        <p:blipFill rotWithShape="1">
          <a:blip r:embed="rId3">
            <a:alphaModFix/>
          </a:blip>
          <a:srcRect t="38760" r="70308" b="26613"/>
          <a:stretch/>
        </p:blipFill>
        <p:spPr>
          <a:xfrm>
            <a:off x="-5875" y="-1"/>
            <a:ext cx="12207240" cy="6172507"/>
          </a:xfrm>
          <a:prstGeom prst="rect">
            <a:avLst/>
          </a:prstGeom>
          <a:noFill/>
          <a:ln>
            <a:noFill/>
          </a:ln>
        </p:spPr>
      </p:pic>
      <p:sp>
        <p:nvSpPr>
          <p:cNvPr id="7" name="Google Shape;927;p53">
            <a:extLst>
              <a:ext uri="{FF2B5EF4-FFF2-40B4-BE49-F238E27FC236}">
                <a16:creationId xmlns:a16="http://schemas.microsoft.com/office/drawing/2014/main" id="{7B6A4A9C-78E4-2D03-0D18-250F2DCB497B}"/>
              </a:ext>
            </a:extLst>
          </p:cNvPr>
          <p:cNvSpPr txBox="1"/>
          <p:nvPr userDrawn="1"/>
        </p:nvSpPr>
        <p:spPr>
          <a:xfrm>
            <a:off x="9915525" y="6356354"/>
            <a:ext cx="2133600" cy="365125"/>
          </a:xfrm>
          <a:prstGeom prst="rect">
            <a:avLst/>
          </a:prstGeom>
          <a:noFill/>
          <a:ln>
            <a:noFill/>
          </a:ln>
        </p:spPr>
        <p:txBody>
          <a:bodyPr spcFirstLastPara="1" wrap="square" lIns="91425" tIns="45700" rIns="91425" bIns="45700" anchor="ctr" anchorCtr="0">
            <a:noAutofit/>
          </a:bodyPr>
          <a:lstStyle/>
          <a:p>
            <a:pPr algn="r">
              <a:buClr>
                <a:srgbClr val="898989"/>
              </a:buClr>
              <a:buSzPts val="1200"/>
            </a:pPr>
            <a:fld id="{00000000-1234-1234-1234-123412341234}" type="slidenum">
              <a:rPr lang="en-US" sz="1200">
                <a:solidFill>
                  <a:srgbClr val="898989"/>
                </a:solidFill>
                <a:latin typeface="Calibri"/>
                <a:ea typeface="Calibri"/>
                <a:cs typeface="Calibri"/>
                <a:sym typeface="Calibri"/>
              </a:rPr>
              <a:pPr algn="r">
                <a:buClr>
                  <a:srgbClr val="898989"/>
                </a:buClr>
                <a:buSzPts val="1200"/>
              </a:pPr>
              <a:t>‹#›</a:t>
            </a:fld>
            <a:endParaRPr/>
          </a:p>
        </p:txBody>
      </p:sp>
      <p:cxnSp>
        <p:nvCxnSpPr>
          <p:cNvPr id="9" name="Google Shape;932;p53">
            <a:extLst>
              <a:ext uri="{FF2B5EF4-FFF2-40B4-BE49-F238E27FC236}">
                <a16:creationId xmlns:a16="http://schemas.microsoft.com/office/drawing/2014/main" id="{792D716D-2B6B-83ED-B27D-4D666AD12A8D}"/>
              </a:ext>
            </a:extLst>
          </p:cNvPr>
          <p:cNvCxnSpPr/>
          <p:nvPr userDrawn="1"/>
        </p:nvCxnSpPr>
        <p:spPr>
          <a:xfrm>
            <a:off x="-12700" y="912815"/>
            <a:ext cx="12207240" cy="1587"/>
          </a:xfrm>
          <a:prstGeom prst="straightConnector1">
            <a:avLst/>
          </a:prstGeom>
          <a:noFill/>
          <a:ln w="63500" cap="flat" cmpd="sng">
            <a:solidFill>
              <a:schemeClr val="accent1"/>
            </a:solidFill>
            <a:prstDash val="solid"/>
            <a:miter lim="800000"/>
            <a:headEnd type="none" w="med" len="med"/>
            <a:tailEnd type="none" w="med" len="med"/>
          </a:ln>
        </p:spPr>
      </p:cxnSp>
      <p:sp>
        <p:nvSpPr>
          <p:cNvPr id="11" name="Google Shape;934;p53">
            <a:extLst>
              <a:ext uri="{FF2B5EF4-FFF2-40B4-BE49-F238E27FC236}">
                <a16:creationId xmlns:a16="http://schemas.microsoft.com/office/drawing/2014/main" id="{59745092-DD94-CA38-0ED9-D7F366F27D8C}"/>
              </a:ext>
            </a:extLst>
          </p:cNvPr>
          <p:cNvSpPr txBox="1"/>
          <p:nvPr userDrawn="1"/>
        </p:nvSpPr>
        <p:spPr>
          <a:xfrm>
            <a:off x="1908175" y="550071"/>
            <a:ext cx="8915400" cy="374651"/>
          </a:xfrm>
          <a:prstGeom prst="rect">
            <a:avLst/>
          </a:prstGeom>
          <a:noFill/>
          <a:ln>
            <a:noFill/>
          </a:ln>
        </p:spPr>
        <p:txBody>
          <a:bodyPr spcFirstLastPara="1" wrap="square" lIns="91425" tIns="45700" rIns="91425" bIns="45700" anchor="t" anchorCtr="0">
            <a:noAutofit/>
          </a:bodyPr>
          <a:lstStyle/>
          <a:p>
            <a:pPr marL="342891" indent="-342891">
              <a:buClr>
                <a:schemeClr val="dk1"/>
              </a:buClr>
              <a:buSzPts val="1800"/>
            </a:pPr>
            <a:endParaRPr dirty="0"/>
          </a:p>
        </p:txBody>
      </p:sp>
      <p:pic>
        <p:nvPicPr>
          <p:cNvPr id="2" name="Picture 1" descr="A blue and black logo&#10;&#10;Description automatically generated">
            <a:extLst>
              <a:ext uri="{FF2B5EF4-FFF2-40B4-BE49-F238E27FC236}">
                <a16:creationId xmlns:a16="http://schemas.microsoft.com/office/drawing/2014/main" id="{ABDBEB14-FE20-EFE5-7866-FF50BFF4C6D1}"/>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8124" y="136521"/>
            <a:ext cx="3431001" cy="699175"/>
          </a:xfrm>
          <a:prstGeom prst="rect">
            <a:avLst/>
          </a:prstGeom>
        </p:spPr>
      </p:pic>
    </p:spTree>
    <p:extLst>
      <p:ext uri="{BB962C8B-B14F-4D97-AF65-F5344CB8AC3E}">
        <p14:creationId xmlns:p14="http://schemas.microsoft.com/office/powerpoint/2010/main" val="3008304879"/>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oogle Shape;194;p18">
            <a:extLst>
              <a:ext uri="{FF2B5EF4-FFF2-40B4-BE49-F238E27FC236}">
                <a16:creationId xmlns:a16="http://schemas.microsoft.com/office/drawing/2014/main" id="{1F49D9DD-7472-825C-F358-7ABE16DB2868}"/>
              </a:ext>
            </a:extLst>
          </p:cNvPr>
          <p:cNvPicPr preferRelativeResize="0"/>
          <p:nvPr userDrawn="1"/>
        </p:nvPicPr>
        <p:blipFill rotWithShape="1">
          <a:blip r:embed="rId3">
            <a:alphaModFix/>
          </a:blip>
          <a:srcRect t="38758" r="70308" b="22229"/>
          <a:stretch/>
        </p:blipFill>
        <p:spPr>
          <a:xfrm rot="-5400000" flipH="1">
            <a:off x="3988575" y="-3999575"/>
            <a:ext cx="4203826" cy="12202975"/>
          </a:xfrm>
          <a:prstGeom prst="rect">
            <a:avLst/>
          </a:prstGeom>
          <a:noFill/>
          <a:ln>
            <a:noFill/>
          </a:ln>
        </p:spPr>
      </p:pic>
      <p:sp>
        <p:nvSpPr>
          <p:cNvPr id="7" name="Google Shape;927;p53">
            <a:extLst>
              <a:ext uri="{FF2B5EF4-FFF2-40B4-BE49-F238E27FC236}">
                <a16:creationId xmlns:a16="http://schemas.microsoft.com/office/drawing/2014/main" id="{7B6A4A9C-78E4-2D03-0D18-250F2DCB497B}"/>
              </a:ext>
            </a:extLst>
          </p:cNvPr>
          <p:cNvSpPr txBox="1"/>
          <p:nvPr userDrawn="1"/>
        </p:nvSpPr>
        <p:spPr>
          <a:xfrm>
            <a:off x="9915525" y="6356354"/>
            <a:ext cx="2133600" cy="365125"/>
          </a:xfrm>
          <a:prstGeom prst="rect">
            <a:avLst/>
          </a:prstGeom>
          <a:noFill/>
          <a:ln>
            <a:noFill/>
          </a:ln>
        </p:spPr>
        <p:txBody>
          <a:bodyPr spcFirstLastPara="1" wrap="square" lIns="91425" tIns="45700" rIns="91425" bIns="45700" anchor="ctr" anchorCtr="0">
            <a:noAutofit/>
          </a:bodyPr>
          <a:lstStyle/>
          <a:p>
            <a:pPr algn="r">
              <a:buClr>
                <a:srgbClr val="898989"/>
              </a:buClr>
              <a:buSzPts val="1200"/>
            </a:pPr>
            <a:fld id="{00000000-1234-1234-1234-123412341234}" type="slidenum">
              <a:rPr lang="en-US" sz="1200">
                <a:solidFill>
                  <a:srgbClr val="898989"/>
                </a:solidFill>
                <a:latin typeface="Calibri"/>
                <a:ea typeface="Calibri"/>
                <a:cs typeface="Calibri"/>
                <a:sym typeface="Calibri"/>
              </a:rPr>
              <a:pPr algn="r">
                <a:buClr>
                  <a:srgbClr val="898989"/>
                </a:buClr>
                <a:buSzPts val="1200"/>
              </a:pPr>
              <a:t>‹#›</a:t>
            </a:fld>
            <a:endParaRPr/>
          </a:p>
        </p:txBody>
      </p:sp>
      <p:cxnSp>
        <p:nvCxnSpPr>
          <p:cNvPr id="9" name="Google Shape;932;p53">
            <a:extLst>
              <a:ext uri="{FF2B5EF4-FFF2-40B4-BE49-F238E27FC236}">
                <a16:creationId xmlns:a16="http://schemas.microsoft.com/office/drawing/2014/main" id="{792D716D-2B6B-83ED-B27D-4D666AD12A8D}"/>
              </a:ext>
            </a:extLst>
          </p:cNvPr>
          <p:cNvCxnSpPr/>
          <p:nvPr userDrawn="1"/>
        </p:nvCxnSpPr>
        <p:spPr>
          <a:xfrm>
            <a:off x="-12700" y="912815"/>
            <a:ext cx="12207240" cy="1587"/>
          </a:xfrm>
          <a:prstGeom prst="straightConnector1">
            <a:avLst/>
          </a:prstGeom>
          <a:noFill/>
          <a:ln w="63500" cap="flat" cmpd="sng">
            <a:solidFill>
              <a:schemeClr val="accent1"/>
            </a:solidFill>
            <a:prstDash val="solid"/>
            <a:miter lim="800000"/>
            <a:headEnd type="none" w="med" len="med"/>
            <a:tailEnd type="none" w="med" len="med"/>
          </a:ln>
        </p:spPr>
      </p:cxnSp>
      <p:sp>
        <p:nvSpPr>
          <p:cNvPr id="11" name="Google Shape;934;p53">
            <a:extLst>
              <a:ext uri="{FF2B5EF4-FFF2-40B4-BE49-F238E27FC236}">
                <a16:creationId xmlns:a16="http://schemas.microsoft.com/office/drawing/2014/main" id="{59745092-DD94-CA38-0ED9-D7F366F27D8C}"/>
              </a:ext>
            </a:extLst>
          </p:cNvPr>
          <p:cNvSpPr txBox="1"/>
          <p:nvPr userDrawn="1"/>
        </p:nvSpPr>
        <p:spPr>
          <a:xfrm>
            <a:off x="1908175" y="550071"/>
            <a:ext cx="8915400" cy="374651"/>
          </a:xfrm>
          <a:prstGeom prst="rect">
            <a:avLst/>
          </a:prstGeom>
          <a:noFill/>
          <a:ln>
            <a:noFill/>
          </a:ln>
        </p:spPr>
        <p:txBody>
          <a:bodyPr spcFirstLastPara="1" wrap="square" lIns="91425" tIns="45700" rIns="91425" bIns="45700" anchor="t" anchorCtr="0">
            <a:noAutofit/>
          </a:bodyPr>
          <a:lstStyle/>
          <a:p>
            <a:pPr marL="342891" indent="-342891">
              <a:buClr>
                <a:schemeClr val="dk1"/>
              </a:buClr>
              <a:buSzPts val="1800"/>
            </a:pPr>
            <a:endParaRPr dirty="0"/>
          </a:p>
        </p:txBody>
      </p:sp>
      <p:pic>
        <p:nvPicPr>
          <p:cNvPr id="2" name="Picture 1" descr="A blue and black logo&#10;&#10;Description automatically generated">
            <a:extLst>
              <a:ext uri="{FF2B5EF4-FFF2-40B4-BE49-F238E27FC236}">
                <a16:creationId xmlns:a16="http://schemas.microsoft.com/office/drawing/2014/main" id="{ABDBEB14-FE20-EFE5-7866-FF50BFF4C6D1}"/>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8124" y="136521"/>
            <a:ext cx="3431001" cy="699175"/>
          </a:xfrm>
          <a:prstGeom prst="rect">
            <a:avLst/>
          </a:prstGeom>
        </p:spPr>
      </p:pic>
    </p:spTree>
    <p:extLst>
      <p:ext uri="{BB962C8B-B14F-4D97-AF65-F5344CB8AC3E}">
        <p14:creationId xmlns:p14="http://schemas.microsoft.com/office/powerpoint/2010/main" val="3341658826"/>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oogle Shape;239;p19">
            <a:extLst>
              <a:ext uri="{FF2B5EF4-FFF2-40B4-BE49-F238E27FC236}">
                <a16:creationId xmlns:a16="http://schemas.microsoft.com/office/drawing/2014/main" id="{4DFE4F5A-1C66-83AA-4AFD-F4E82C81AF68}"/>
              </a:ext>
            </a:extLst>
          </p:cNvPr>
          <p:cNvPicPr preferRelativeResize="0"/>
          <p:nvPr userDrawn="1"/>
        </p:nvPicPr>
        <p:blipFill rotWithShape="1">
          <a:blip r:embed="rId3">
            <a:alphaModFix/>
          </a:blip>
          <a:srcRect t="38757" r="70308" b="26300"/>
          <a:stretch/>
        </p:blipFill>
        <p:spPr>
          <a:xfrm rot="-5400000" flipH="1">
            <a:off x="3743325" y="-3754325"/>
            <a:ext cx="4692900" cy="12201550"/>
          </a:xfrm>
          <a:prstGeom prst="rect">
            <a:avLst/>
          </a:prstGeom>
          <a:noFill/>
          <a:ln>
            <a:noFill/>
          </a:ln>
        </p:spPr>
      </p:pic>
      <p:sp>
        <p:nvSpPr>
          <p:cNvPr id="7" name="Google Shape;927;p53">
            <a:extLst>
              <a:ext uri="{FF2B5EF4-FFF2-40B4-BE49-F238E27FC236}">
                <a16:creationId xmlns:a16="http://schemas.microsoft.com/office/drawing/2014/main" id="{7B6A4A9C-78E4-2D03-0D18-250F2DCB497B}"/>
              </a:ext>
            </a:extLst>
          </p:cNvPr>
          <p:cNvSpPr txBox="1"/>
          <p:nvPr userDrawn="1"/>
        </p:nvSpPr>
        <p:spPr>
          <a:xfrm>
            <a:off x="9915525" y="6356354"/>
            <a:ext cx="2133600" cy="365125"/>
          </a:xfrm>
          <a:prstGeom prst="rect">
            <a:avLst/>
          </a:prstGeom>
          <a:noFill/>
          <a:ln>
            <a:noFill/>
          </a:ln>
        </p:spPr>
        <p:txBody>
          <a:bodyPr spcFirstLastPara="1" wrap="square" lIns="91425" tIns="45700" rIns="91425" bIns="45700" anchor="ctr" anchorCtr="0">
            <a:noAutofit/>
          </a:bodyPr>
          <a:lstStyle/>
          <a:p>
            <a:pPr algn="r">
              <a:buClr>
                <a:srgbClr val="898989"/>
              </a:buClr>
              <a:buSzPts val="1200"/>
            </a:pPr>
            <a:fld id="{00000000-1234-1234-1234-123412341234}" type="slidenum">
              <a:rPr lang="en-US" sz="1200">
                <a:solidFill>
                  <a:srgbClr val="898989"/>
                </a:solidFill>
                <a:latin typeface="Calibri"/>
                <a:ea typeface="Calibri"/>
                <a:cs typeface="Calibri"/>
                <a:sym typeface="Calibri"/>
              </a:rPr>
              <a:pPr algn="r">
                <a:buClr>
                  <a:srgbClr val="898989"/>
                </a:buClr>
                <a:buSzPts val="1200"/>
              </a:pPr>
              <a:t>‹#›</a:t>
            </a:fld>
            <a:endParaRPr/>
          </a:p>
        </p:txBody>
      </p:sp>
      <p:cxnSp>
        <p:nvCxnSpPr>
          <p:cNvPr id="9" name="Google Shape;932;p53">
            <a:extLst>
              <a:ext uri="{FF2B5EF4-FFF2-40B4-BE49-F238E27FC236}">
                <a16:creationId xmlns:a16="http://schemas.microsoft.com/office/drawing/2014/main" id="{792D716D-2B6B-83ED-B27D-4D666AD12A8D}"/>
              </a:ext>
            </a:extLst>
          </p:cNvPr>
          <p:cNvCxnSpPr/>
          <p:nvPr userDrawn="1"/>
        </p:nvCxnSpPr>
        <p:spPr>
          <a:xfrm>
            <a:off x="-12700" y="912815"/>
            <a:ext cx="12207240" cy="1587"/>
          </a:xfrm>
          <a:prstGeom prst="straightConnector1">
            <a:avLst/>
          </a:prstGeom>
          <a:noFill/>
          <a:ln w="63500" cap="flat" cmpd="sng">
            <a:solidFill>
              <a:schemeClr val="accent1"/>
            </a:solidFill>
            <a:prstDash val="solid"/>
            <a:miter lim="800000"/>
            <a:headEnd type="none" w="med" len="med"/>
            <a:tailEnd type="none" w="med" len="med"/>
          </a:ln>
        </p:spPr>
      </p:cxnSp>
      <p:sp>
        <p:nvSpPr>
          <p:cNvPr id="11" name="Google Shape;934;p53">
            <a:extLst>
              <a:ext uri="{FF2B5EF4-FFF2-40B4-BE49-F238E27FC236}">
                <a16:creationId xmlns:a16="http://schemas.microsoft.com/office/drawing/2014/main" id="{59745092-DD94-CA38-0ED9-D7F366F27D8C}"/>
              </a:ext>
            </a:extLst>
          </p:cNvPr>
          <p:cNvSpPr txBox="1"/>
          <p:nvPr userDrawn="1"/>
        </p:nvSpPr>
        <p:spPr>
          <a:xfrm>
            <a:off x="1908175" y="550071"/>
            <a:ext cx="8915400" cy="374651"/>
          </a:xfrm>
          <a:prstGeom prst="rect">
            <a:avLst/>
          </a:prstGeom>
          <a:noFill/>
          <a:ln>
            <a:noFill/>
          </a:ln>
        </p:spPr>
        <p:txBody>
          <a:bodyPr spcFirstLastPara="1" wrap="square" lIns="91425" tIns="45700" rIns="91425" bIns="45700" anchor="t" anchorCtr="0">
            <a:noAutofit/>
          </a:bodyPr>
          <a:lstStyle/>
          <a:p>
            <a:pPr marL="342891" indent="-342891">
              <a:buClr>
                <a:schemeClr val="dk1"/>
              </a:buClr>
              <a:buSzPts val="1800"/>
            </a:pPr>
            <a:endParaRPr dirty="0"/>
          </a:p>
        </p:txBody>
      </p:sp>
      <p:pic>
        <p:nvPicPr>
          <p:cNvPr id="2" name="Picture 1" descr="A blue and black logo&#10;&#10;Description automatically generated">
            <a:extLst>
              <a:ext uri="{FF2B5EF4-FFF2-40B4-BE49-F238E27FC236}">
                <a16:creationId xmlns:a16="http://schemas.microsoft.com/office/drawing/2014/main" id="{ABDBEB14-FE20-EFE5-7866-FF50BFF4C6D1}"/>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8124" y="136521"/>
            <a:ext cx="3431001" cy="699175"/>
          </a:xfrm>
          <a:prstGeom prst="rect">
            <a:avLst/>
          </a:prstGeom>
        </p:spPr>
      </p:pic>
    </p:spTree>
    <p:extLst>
      <p:ext uri="{BB962C8B-B14F-4D97-AF65-F5344CB8AC3E}">
        <p14:creationId xmlns:p14="http://schemas.microsoft.com/office/powerpoint/2010/main" val="4182390474"/>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927;p53">
            <a:extLst>
              <a:ext uri="{FF2B5EF4-FFF2-40B4-BE49-F238E27FC236}">
                <a16:creationId xmlns:a16="http://schemas.microsoft.com/office/drawing/2014/main" id="{7B6A4A9C-78E4-2D03-0D18-250F2DCB497B}"/>
              </a:ext>
            </a:extLst>
          </p:cNvPr>
          <p:cNvSpPr txBox="1"/>
          <p:nvPr userDrawn="1"/>
        </p:nvSpPr>
        <p:spPr>
          <a:xfrm>
            <a:off x="9915525" y="6356354"/>
            <a:ext cx="2133600" cy="365125"/>
          </a:xfrm>
          <a:prstGeom prst="rect">
            <a:avLst/>
          </a:prstGeom>
          <a:noFill/>
          <a:ln>
            <a:noFill/>
          </a:ln>
        </p:spPr>
        <p:txBody>
          <a:bodyPr spcFirstLastPara="1" wrap="square" lIns="91425" tIns="45700" rIns="91425" bIns="45700" anchor="ctr" anchorCtr="0">
            <a:noAutofit/>
          </a:bodyPr>
          <a:lstStyle/>
          <a:p>
            <a:pPr algn="r">
              <a:buClr>
                <a:srgbClr val="898989"/>
              </a:buClr>
              <a:buSzPts val="1200"/>
            </a:pPr>
            <a:fld id="{00000000-1234-1234-1234-123412341234}" type="slidenum">
              <a:rPr lang="en-US" sz="1200">
                <a:solidFill>
                  <a:srgbClr val="898989"/>
                </a:solidFill>
                <a:latin typeface="Calibri"/>
                <a:ea typeface="Calibri"/>
                <a:cs typeface="Calibri"/>
                <a:sym typeface="Calibri"/>
              </a:rPr>
              <a:pPr algn="r">
                <a:buClr>
                  <a:srgbClr val="898989"/>
                </a:buClr>
                <a:buSzPts val="1200"/>
              </a:pPr>
              <a:t>‹#›</a:t>
            </a:fld>
            <a:endParaRPr/>
          </a:p>
        </p:txBody>
      </p:sp>
      <p:cxnSp>
        <p:nvCxnSpPr>
          <p:cNvPr id="9" name="Google Shape;932;p53">
            <a:extLst>
              <a:ext uri="{FF2B5EF4-FFF2-40B4-BE49-F238E27FC236}">
                <a16:creationId xmlns:a16="http://schemas.microsoft.com/office/drawing/2014/main" id="{792D716D-2B6B-83ED-B27D-4D666AD12A8D}"/>
              </a:ext>
            </a:extLst>
          </p:cNvPr>
          <p:cNvCxnSpPr/>
          <p:nvPr userDrawn="1"/>
        </p:nvCxnSpPr>
        <p:spPr>
          <a:xfrm>
            <a:off x="-12700" y="912815"/>
            <a:ext cx="12207240" cy="1587"/>
          </a:xfrm>
          <a:prstGeom prst="straightConnector1">
            <a:avLst/>
          </a:prstGeom>
          <a:noFill/>
          <a:ln w="63500" cap="flat" cmpd="sng">
            <a:solidFill>
              <a:schemeClr val="accent1"/>
            </a:solidFill>
            <a:prstDash val="solid"/>
            <a:miter lim="800000"/>
            <a:headEnd type="none" w="med" len="med"/>
            <a:tailEnd type="none" w="med" len="med"/>
          </a:ln>
        </p:spPr>
      </p:cxnSp>
      <p:sp>
        <p:nvSpPr>
          <p:cNvPr id="11" name="Google Shape;934;p53">
            <a:extLst>
              <a:ext uri="{FF2B5EF4-FFF2-40B4-BE49-F238E27FC236}">
                <a16:creationId xmlns:a16="http://schemas.microsoft.com/office/drawing/2014/main" id="{59745092-DD94-CA38-0ED9-D7F366F27D8C}"/>
              </a:ext>
            </a:extLst>
          </p:cNvPr>
          <p:cNvSpPr txBox="1"/>
          <p:nvPr userDrawn="1"/>
        </p:nvSpPr>
        <p:spPr>
          <a:xfrm>
            <a:off x="1908175" y="550071"/>
            <a:ext cx="8915400" cy="374651"/>
          </a:xfrm>
          <a:prstGeom prst="rect">
            <a:avLst/>
          </a:prstGeom>
          <a:noFill/>
          <a:ln>
            <a:noFill/>
          </a:ln>
        </p:spPr>
        <p:txBody>
          <a:bodyPr spcFirstLastPara="1" wrap="square" lIns="91425" tIns="45700" rIns="91425" bIns="45700" anchor="t" anchorCtr="0">
            <a:noAutofit/>
          </a:bodyPr>
          <a:lstStyle/>
          <a:p>
            <a:pPr marL="342891" indent="-342891">
              <a:buClr>
                <a:schemeClr val="dk1"/>
              </a:buClr>
              <a:buSzPts val="1800"/>
            </a:pPr>
            <a:endParaRPr dirty="0"/>
          </a:p>
        </p:txBody>
      </p:sp>
      <p:pic>
        <p:nvPicPr>
          <p:cNvPr id="2" name="Picture 1" descr="A blue and black logo&#10;&#10;Description automatically generated">
            <a:extLst>
              <a:ext uri="{FF2B5EF4-FFF2-40B4-BE49-F238E27FC236}">
                <a16:creationId xmlns:a16="http://schemas.microsoft.com/office/drawing/2014/main" id="{ABDBEB14-FE20-EFE5-7866-FF50BFF4C6D1}"/>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8124" y="136521"/>
            <a:ext cx="3431001" cy="699175"/>
          </a:xfrm>
          <a:prstGeom prst="rect">
            <a:avLst/>
          </a:prstGeom>
        </p:spPr>
      </p:pic>
    </p:spTree>
    <p:extLst>
      <p:ext uri="{BB962C8B-B14F-4D97-AF65-F5344CB8AC3E}">
        <p14:creationId xmlns:p14="http://schemas.microsoft.com/office/powerpoint/2010/main" val="2133952609"/>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EB54C5-F8B3-DEF4-470E-BAAA57BE3011}"/>
              </a:ext>
            </a:extLst>
          </p:cNvPr>
          <p:cNvSpPr/>
          <p:nvPr userDrawn="1"/>
        </p:nvSpPr>
        <p:spPr>
          <a:xfrm>
            <a:off x="6096000" y="5628764"/>
            <a:ext cx="6096000" cy="1229236"/>
          </a:xfrm>
          <a:prstGeom prst="rect">
            <a:avLst/>
          </a:prstGeom>
          <a:solidFill>
            <a:srgbClr val="F8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8" name="Title 1">
            <a:extLst>
              <a:ext uri="{FF2B5EF4-FFF2-40B4-BE49-F238E27FC236}">
                <a16:creationId xmlns:a16="http://schemas.microsoft.com/office/drawing/2014/main" id="{6C6E62D6-B4A1-7F8C-A9D0-03C94750F1FD}"/>
              </a:ext>
            </a:extLst>
          </p:cNvPr>
          <p:cNvSpPr txBox="1">
            <a:spLocks/>
          </p:cNvSpPr>
          <p:nvPr userDrawn="1"/>
        </p:nvSpPr>
        <p:spPr>
          <a:xfrm>
            <a:off x="0" y="0"/>
            <a:ext cx="12192000" cy="5616939"/>
          </a:xfrm>
          <a:prstGeom prst="rect">
            <a:avLst/>
          </a:prstGeom>
          <a:solidFill>
            <a:srgbClr val="1B48AB"/>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a:solidFill>
                  <a:schemeClr val="bg1"/>
                </a:solidFill>
                <a:latin typeface="Tahoma" panose="020B0604030504040204" pitchFamily="34" charset="0"/>
                <a:ea typeface="Tahoma" panose="020B0604030504040204" pitchFamily="34" charset="0"/>
                <a:cs typeface="Tahoma" panose="020B0604030504040204" pitchFamily="34" charset="0"/>
              </a:rPr>
            </a:br>
            <a:endParaRPr lang="en-S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E2AF4C8A-A9DA-5D01-00F9-22223E7C8998}"/>
              </a:ext>
            </a:extLst>
          </p:cNvPr>
          <p:cNvSpPr/>
          <p:nvPr userDrawn="1"/>
        </p:nvSpPr>
        <p:spPr>
          <a:xfrm>
            <a:off x="0" y="5616940"/>
            <a:ext cx="6096000" cy="1241060"/>
          </a:xfrm>
          <a:prstGeom prst="rect">
            <a:avLst/>
          </a:prstGeom>
          <a:solidFill>
            <a:srgbClr val="F8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1" name="TextBox 10">
            <a:extLst>
              <a:ext uri="{FF2B5EF4-FFF2-40B4-BE49-F238E27FC236}">
                <a16:creationId xmlns:a16="http://schemas.microsoft.com/office/drawing/2014/main" id="{E2839C2A-7023-57D4-C8B1-C3BC8B6082C7}"/>
              </a:ext>
            </a:extLst>
          </p:cNvPr>
          <p:cNvSpPr txBox="1"/>
          <p:nvPr userDrawn="1"/>
        </p:nvSpPr>
        <p:spPr>
          <a:xfrm>
            <a:off x="776157" y="2528341"/>
            <a:ext cx="4422913" cy="769441"/>
          </a:xfrm>
          <a:prstGeom prst="rect">
            <a:avLst/>
          </a:prstGeom>
          <a:noFill/>
          <a:ln>
            <a:noFill/>
          </a:ln>
        </p:spPr>
        <p:txBody>
          <a:bodyPr wrap="square" rtlCol="0">
            <a:spAutoFit/>
          </a:bodyPr>
          <a:lstStyle/>
          <a:p>
            <a:r>
              <a:rPr lang="en-US" sz="4400" dirty="0">
                <a:solidFill>
                  <a:schemeClr val="bg1"/>
                </a:solidFill>
              </a:rPr>
              <a:t>Thank You.</a:t>
            </a:r>
            <a:endParaRPr lang="en-SG" sz="4400" dirty="0">
              <a:solidFill>
                <a:schemeClr val="bg1"/>
              </a:solidFill>
            </a:endParaRPr>
          </a:p>
        </p:txBody>
      </p:sp>
      <p:sp>
        <p:nvSpPr>
          <p:cNvPr id="12" name="TextBox 11">
            <a:extLst>
              <a:ext uri="{FF2B5EF4-FFF2-40B4-BE49-F238E27FC236}">
                <a16:creationId xmlns:a16="http://schemas.microsoft.com/office/drawing/2014/main" id="{B0C3130E-50A3-6D91-36D7-D9514F0FF5EB}"/>
              </a:ext>
            </a:extLst>
          </p:cNvPr>
          <p:cNvSpPr txBox="1"/>
          <p:nvPr userDrawn="1"/>
        </p:nvSpPr>
        <p:spPr>
          <a:xfrm>
            <a:off x="6655869" y="856340"/>
            <a:ext cx="4422913" cy="977447"/>
          </a:xfrm>
          <a:prstGeom prst="rect">
            <a:avLst/>
          </a:prstGeom>
          <a:noFill/>
          <a:ln>
            <a:noFill/>
          </a:ln>
        </p:spPr>
        <p:txBody>
          <a:bodyPr wrap="square" rtlCol="0">
            <a:spAutoFit/>
          </a:bodyPr>
          <a:lstStyle/>
          <a:p>
            <a:pPr>
              <a:lnSpc>
                <a:spcPct val="150000"/>
              </a:lnSpc>
            </a:pPr>
            <a:r>
              <a:rPr lang="en-US" sz="2400" dirty="0">
                <a:solidFill>
                  <a:schemeClr val="bg1"/>
                </a:solidFill>
              </a:rPr>
              <a:t>Corporate Website</a:t>
            </a:r>
          </a:p>
          <a:p>
            <a:pPr>
              <a:lnSpc>
                <a:spcPct val="150000"/>
              </a:lnSpc>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bridex.fujielectric.com</a:t>
            </a:r>
            <a:endParaRPr lang="en-SG"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cxnSp>
        <p:nvCxnSpPr>
          <p:cNvPr id="13" name="Straight Connector 12">
            <a:extLst>
              <a:ext uri="{FF2B5EF4-FFF2-40B4-BE49-F238E27FC236}">
                <a16:creationId xmlns:a16="http://schemas.microsoft.com/office/drawing/2014/main" id="{8E383C31-4060-C078-CF3D-0D9A58C330F7}"/>
              </a:ext>
            </a:extLst>
          </p:cNvPr>
          <p:cNvCxnSpPr>
            <a:cxnSpLocks/>
          </p:cNvCxnSpPr>
          <p:nvPr userDrawn="1"/>
        </p:nvCxnSpPr>
        <p:spPr>
          <a:xfrm>
            <a:off x="6655869" y="2164080"/>
            <a:ext cx="4255971"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1C93694-8B4E-1A05-4725-7C841C2B6A4D}"/>
              </a:ext>
            </a:extLst>
          </p:cNvPr>
          <p:cNvSpPr txBox="1"/>
          <p:nvPr userDrawn="1"/>
        </p:nvSpPr>
        <p:spPr>
          <a:xfrm>
            <a:off x="6655868" y="2424339"/>
            <a:ext cx="4422913" cy="977447"/>
          </a:xfrm>
          <a:prstGeom prst="rect">
            <a:avLst/>
          </a:prstGeom>
          <a:noFill/>
          <a:ln>
            <a:noFill/>
          </a:ln>
        </p:spPr>
        <p:txBody>
          <a:bodyPr wrap="square" rtlCol="0">
            <a:spAutoFit/>
          </a:bodyPr>
          <a:lstStyle/>
          <a:p>
            <a:pPr>
              <a:lnSpc>
                <a:spcPct val="150000"/>
              </a:lnSpc>
            </a:pPr>
            <a:r>
              <a:rPr lang="en-US" sz="2400" dirty="0">
                <a:solidFill>
                  <a:schemeClr val="bg1"/>
                </a:solidFill>
              </a:rPr>
              <a:t>Contact Number</a:t>
            </a:r>
          </a:p>
          <a:p>
            <a:pPr>
              <a:lnSpc>
                <a:spcPct val="150000"/>
              </a:lnSpc>
            </a:pPr>
            <a:r>
              <a:rPr lang="en-SG" sz="1600" b="0" i="0" dirty="0">
                <a:solidFill>
                  <a:schemeClr val="bg1"/>
                </a:solidFill>
                <a:effectLst/>
                <a:latin typeface="Lato" panose="020B0604020202020204" pitchFamily="34" charset="0"/>
              </a:rPr>
              <a:t>+65 6756 0833</a:t>
            </a:r>
            <a:endParaRPr lang="en-SG" sz="1600" dirty="0">
              <a:solidFill>
                <a:schemeClr val="bg1"/>
              </a:solidFill>
            </a:endParaRPr>
          </a:p>
        </p:txBody>
      </p:sp>
      <p:cxnSp>
        <p:nvCxnSpPr>
          <p:cNvPr id="15" name="Straight Connector 14">
            <a:extLst>
              <a:ext uri="{FF2B5EF4-FFF2-40B4-BE49-F238E27FC236}">
                <a16:creationId xmlns:a16="http://schemas.microsoft.com/office/drawing/2014/main" id="{9783177E-27C0-E790-F339-9D546812579B}"/>
              </a:ext>
            </a:extLst>
          </p:cNvPr>
          <p:cNvCxnSpPr>
            <a:cxnSpLocks/>
          </p:cNvCxnSpPr>
          <p:nvPr userDrawn="1"/>
        </p:nvCxnSpPr>
        <p:spPr>
          <a:xfrm>
            <a:off x="6655869" y="3768841"/>
            <a:ext cx="4255971"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C138F3-FBDE-C049-9379-FD5223F8C2EC}"/>
              </a:ext>
            </a:extLst>
          </p:cNvPr>
          <p:cNvSpPr txBox="1"/>
          <p:nvPr userDrawn="1"/>
        </p:nvSpPr>
        <p:spPr>
          <a:xfrm>
            <a:off x="6655868" y="3985098"/>
            <a:ext cx="4422913" cy="977447"/>
          </a:xfrm>
          <a:prstGeom prst="rect">
            <a:avLst/>
          </a:prstGeom>
          <a:noFill/>
          <a:ln>
            <a:noFill/>
          </a:ln>
        </p:spPr>
        <p:txBody>
          <a:bodyPr wrap="square" rtlCol="0">
            <a:spAutoFit/>
          </a:bodyPr>
          <a:lstStyle/>
          <a:p>
            <a:pPr>
              <a:lnSpc>
                <a:spcPct val="150000"/>
              </a:lnSpc>
            </a:pPr>
            <a:r>
              <a:rPr lang="en-US" sz="2400" dirty="0">
                <a:solidFill>
                  <a:schemeClr val="bg1"/>
                </a:solidFill>
              </a:rPr>
              <a:t>Email Address</a:t>
            </a:r>
          </a:p>
          <a:p>
            <a:pPr>
              <a:lnSpc>
                <a:spcPct val="150000"/>
              </a:lnSpc>
            </a:pPr>
            <a:r>
              <a:rPr lang="en-SG" sz="1600" b="0" i="0" dirty="0">
                <a:solidFill>
                  <a:schemeClr val="bg1"/>
                </a:solidFill>
                <a:effectLst/>
                <a:latin typeface="Lato" panose="020B0604020202020204" pitchFamily="34" charset="0"/>
              </a:rPr>
              <a:t>sales@bride</a:t>
            </a:r>
            <a:r>
              <a:rPr lang="en-SG" sz="1600" dirty="0">
                <a:solidFill>
                  <a:schemeClr val="bg1"/>
                </a:solidFill>
                <a:latin typeface="Lato" panose="020B0604020202020204" pitchFamily="34" charset="0"/>
              </a:rPr>
              <a:t>x.fujielectric.com</a:t>
            </a:r>
            <a:endParaRPr lang="en-SG" sz="1600" dirty="0">
              <a:solidFill>
                <a:schemeClr val="bg1"/>
              </a:solidFill>
            </a:endParaRPr>
          </a:p>
        </p:txBody>
      </p:sp>
      <p:pic>
        <p:nvPicPr>
          <p:cNvPr id="2" name="Picture 1" descr="A blue and black logo&#10;&#10;Description automatically generated">
            <a:extLst>
              <a:ext uri="{FF2B5EF4-FFF2-40B4-BE49-F238E27FC236}">
                <a16:creationId xmlns:a16="http://schemas.microsoft.com/office/drawing/2014/main" id="{8DD1CDA3-932F-37F5-18E0-AFC080CC7EB7}"/>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625" y="5887882"/>
            <a:ext cx="3431001" cy="699175"/>
          </a:xfrm>
          <a:prstGeom prst="rect">
            <a:avLst/>
          </a:prstGeom>
        </p:spPr>
      </p:pic>
    </p:spTree>
    <p:extLst>
      <p:ext uri="{BB962C8B-B14F-4D97-AF65-F5344CB8AC3E}">
        <p14:creationId xmlns:p14="http://schemas.microsoft.com/office/powerpoint/2010/main" val="604095081"/>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6.png"/><Relationship Id="rId4" Type="http://schemas.openxmlformats.org/officeDocument/2006/relationships/image" Target="../media/image48.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1.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29.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8.emf"/><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7D8A1-9EE9-25ED-8D6A-1F37437A6E86}"/>
              </a:ext>
            </a:extLst>
          </p:cNvPr>
          <p:cNvSpPr>
            <a:spLocks noGrp="1"/>
          </p:cNvSpPr>
          <p:nvPr>
            <p:ph type="body" sz="quarter" idx="10"/>
          </p:nvPr>
        </p:nvSpPr>
        <p:spPr>
          <a:xfrm>
            <a:off x="686991" y="4799557"/>
            <a:ext cx="4422913" cy="257667"/>
          </a:xfrm>
        </p:spPr>
        <p:txBody>
          <a:bodyPr/>
          <a:lstStyle/>
          <a:p>
            <a:r>
              <a:rPr lang="en-US" sz="1800" dirty="0"/>
              <a:t>Wireless Temperature Sensor</a:t>
            </a:r>
            <a:endParaRPr lang="en-SG" sz="1800" dirty="0"/>
          </a:p>
        </p:txBody>
      </p:sp>
      <p:sp>
        <p:nvSpPr>
          <p:cNvPr id="3" name="Title 2">
            <a:extLst>
              <a:ext uri="{FF2B5EF4-FFF2-40B4-BE49-F238E27FC236}">
                <a16:creationId xmlns:a16="http://schemas.microsoft.com/office/drawing/2014/main" id="{FCD8C71F-9240-0CBD-60B9-0812F2FF2EEB}"/>
              </a:ext>
            </a:extLst>
          </p:cNvPr>
          <p:cNvSpPr>
            <a:spLocks noGrp="1"/>
          </p:cNvSpPr>
          <p:nvPr>
            <p:ph type="title"/>
          </p:nvPr>
        </p:nvSpPr>
        <p:spPr/>
        <p:txBody>
          <a:bodyPr/>
          <a:lstStyle/>
          <a:p>
            <a:r>
              <a:rPr lang="en-US" dirty="0"/>
              <a:t>THERMAL WATCH</a:t>
            </a:r>
            <a:endParaRPr lang="en-SG" dirty="0"/>
          </a:p>
        </p:txBody>
      </p:sp>
    </p:spTree>
    <p:extLst>
      <p:ext uri="{BB962C8B-B14F-4D97-AF65-F5344CB8AC3E}">
        <p14:creationId xmlns:p14="http://schemas.microsoft.com/office/powerpoint/2010/main" val="181434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p20">
            <a:extLst>
              <a:ext uri="{FF2B5EF4-FFF2-40B4-BE49-F238E27FC236}">
                <a16:creationId xmlns:a16="http://schemas.microsoft.com/office/drawing/2014/main" id="{D8882EE4-3E95-BA31-D3D8-B2C75A9ABAC8}"/>
              </a:ext>
            </a:extLst>
          </p:cNvPr>
          <p:cNvSpPr txBox="1">
            <a:spLocks/>
          </p:cNvSpPr>
          <p:nvPr/>
        </p:nvSpPr>
        <p:spPr>
          <a:xfrm>
            <a:off x="74800" y="111105"/>
            <a:ext cx="109695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Thermal </a:t>
            </a:r>
            <a:r>
              <a:rPr lang="en-US" sz="3788" b="1" i="1">
                <a:solidFill>
                  <a:srgbClr val="D29500"/>
                </a:solidFill>
                <a:latin typeface="Arial"/>
                <a:ea typeface="Arial"/>
                <a:cs typeface="Arial"/>
                <a:sym typeface="Arial"/>
              </a:rPr>
              <a:t>Watch</a:t>
            </a:r>
            <a:r>
              <a:rPr lang="en-US" sz="3788" b="1" i="1">
                <a:solidFill>
                  <a:srgbClr val="333333"/>
                </a:solidFill>
                <a:latin typeface="Arial"/>
                <a:ea typeface="Arial"/>
                <a:cs typeface="Arial"/>
                <a:sym typeface="Arial"/>
              </a:rPr>
              <a:t> - RECEIVER TWR</a:t>
            </a:r>
            <a:endParaRPr lang="en-US" sz="4170" dirty="0">
              <a:solidFill>
                <a:schemeClr val="dk2"/>
              </a:solidFill>
            </a:endParaRPr>
          </a:p>
        </p:txBody>
      </p:sp>
      <p:grpSp>
        <p:nvGrpSpPr>
          <p:cNvPr id="7" name="Google Shape;290;p20">
            <a:extLst>
              <a:ext uri="{FF2B5EF4-FFF2-40B4-BE49-F238E27FC236}">
                <a16:creationId xmlns:a16="http://schemas.microsoft.com/office/drawing/2014/main" id="{043CA37B-FF32-8B64-E7F8-0E4D9217685E}"/>
              </a:ext>
            </a:extLst>
          </p:cNvPr>
          <p:cNvGrpSpPr/>
          <p:nvPr/>
        </p:nvGrpSpPr>
        <p:grpSpPr>
          <a:xfrm>
            <a:off x="1142540" y="5573945"/>
            <a:ext cx="2169600" cy="378338"/>
            <a:chOff x="2369600" y="5275425"/>
            <a:chExt cx="2169600" cy="378338"/>
          </a:xfrm>
        </p:grpSpPr>
        <p:sp>
          <p:nvSpPr>
            <p:cNvPr id="8" name="Google Shape;291;p20">
              <a:extLst>
                <a:ext uri="{FF2B5EF4-FFF2-40B4-BE49-F238E27FC236}">
                  <a16:creationId xmlns:a16="http://schemas.microsoft.com/office/drawing/2014/main" id="{785DA486-35FC-0511-D254-73D5C415389B}"/>
                </a:ext>
              </a:extLst>
            </p:cNvPr>
            <p:cNvSpPr/>
            <p:nvPr/>
          </p:nvSpPr>
          <p:spPr>
            <a:xfrm>
              <a:off x="2598000" y="5275425"/>
              <a:ext cx="1813200" cy="322500"/>
            </a:xfrm>
            <a:prstGeom prst="rect">
              <a:avLst/>
            </a:prstGeom>
            <a:solidFill>
              <a:srgbClr val="DCDCE0"/>
            </a:solidFill>
            <a:ln>
              <a:noFill/>
            </a:ln>
            <a:effectLst>
              <a:outerShdw blurRad="228600" dist="19050" dir="186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92;p20">
              <a:extLst>
                <a:ext uri="{FF2B5EF4-FFF2-40B4-BE49-F238E27FC236}">
                  <a16:creationId xmlns:a16="http://schemas.microsoft.com/office/drawing/2014/main" id="{1A6237A1-E2B0-5555-DB5B-9DC596A67E34}"/>
                </a:ext>
              </a:extLst>
            </p:cNvPr>
            <p:cNvSpPr txBox="1"/>
            <p:nvPr/>
          </p:nvSpPr>
          <p:spPr>
            <a:xfrm>
              <a:off x="2369600" y="5284463"/>
              <a:ext cx="2169600" cy="369300"/>
            </a:xfrm>
            <a:prstGeom prst="rect">
              <a:avLst/>
            </a:prstGeom>
            <a:noFill/>
            <a:ln>
              <a:noFill/>
            </a:ln>
            <a:effectLst>
              <a:outerShdw blurRad="1071563" dist="800100" dir="21540000" algn="bl" rotWithShape="0">
                <a:srgbClr val="D8D8D8">
                  <a:alpha val="0"/>
                </a:srgbClr>
              </a:outerShdw>
            </a:effectLst>
          </p:spPr>
          <p:txBody>
            <a:bodyPr spcFirstLastPara="1" wrap="square" lIns="91425" tIns="91425" rIns="91425" bIns="91425" anchor="t" anchorCtr="0">
              <a:spAutoFit/>
            </a:bodyPr>
            <a:lstStyle/>
            <a:p>
              <a:pPr marL="177800" lvl="0" indent="0" algn="l" rtl="0">
                <a:lnSpc>
                  <a:spcPct val="115000"/>
                </a:lnSpc>
                <a:spcBef>
                  <a:spcPts val="0"/>
                </a:spcBef>
                <a:spcAft>
                  <a:spcPts val="0"/>
                </a:spcAft>
                <a:buNone/>
              </a:pPr>
              <a:r>
                <a:rPr lang="en-US" sz="1200" b="1">
                  <a:solidFill>
                    <a:schemeClr val="dk1"/>
                  </a:solidFill>
                  <a:latin typeface="Roboto"/>
                  <a:ea typeface="Roboto"/>
                  <a:cs typeface="Roboto"/>
                  <a:sym typeface="Roboto"/>
                </a:rPr>
                <a:t>TWR1-DIN = 1 IR receiver</a:t>
              </a:r>
              <a:endParaRPr b="1">
                <a:solidFill>
                  <a:schemeClr val="dk1"/>
                </a:solidFill>
                <a:latin typeface="Roboto"/>
                <a:ea typeface="Roboto"/>
                <a:cs typeface="Roboto"/>
                <a:sym typeface="Roboto"/>
              </a:endParaRPr>
            </a:p>
          </p:txBody>
        </p:sp>
      </p:grpSp>
      <p:sp>
        <p:nvSpPr>
          <p:cNvPr id="10" name="Google Shape;293;p20">
            <a:extLst>
              <a:ext uri="{FF2B5EF4-FFF2-40B4-BE49-F238E27FC236}">
                <a16:creationId xmlns:a16="http://schemas.microsoft.com/office/drawing/2014/main" id="{36229E6B-0C09-1D87-BCA4-59DE28953288}"/>
              </a:ext>
            </a:extLst>
          </p:cNvPr>
          <p:cNvSpPr/>
          <p:nvPr/>
        </p:nvSpPr>
        <p:spPr>
          <a:xfrm>
            <a:off x="4054990" y="5573945"/>
            <a:ext cx="2548500" cy="322500"/>
          </a:xfrm>
          <a:prstGeom prst="rect">
            <a:avLst/>
          </a:prstGeom>
          <a:solidFill>
            <a:srgbClr val="DCDCE0"/>
          </a:solidFill>
          <a:ln>
            <a:noFill/>
          </a:ln>
          <a:effectLst>
            <a:outerShdw blurRad="228600" dist="19050" dir="186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4;p20">
            <a:extLst>
              <a:ext uri="{FF2B5EF4-FFF2-40B4-BE49-F238E27FC236}">
                <a16:creationId xmlns:a16="http://schemas.microsoft.com/office/drawing/2014/main" id="{91FFFC99-3CA3-05F6-B34C-01976BA9E0F4}"/>
              </a:ext>
            </a:extLst>
          </p:cNvPr>
          <p:cNvSpPr txBox="1"/>
          <p:nvPr/>
        </p:nvSpPr>
        <p:spPr>
          <a:xfrm>
            <a:off x="4161292" y="5547410"/>
            <a:ext cx="2295900" cy="369300"/>
          </a:xfrm>
          <a:prstGeom prst="rect">
            <a:avLst/>
          </a:prstGeom>
          <a:noFill/>
          <a:ln>
            <a:noFill/>
          </a:ln>
          <a:effectLst>
            <a:outerShdw blurRad="1071563" dist="800100" dir="21540000" algn="bl" rotWithShape="0">
              <a:srgbClr val="D8D8D8">
                <a:alpha val="0"/>
              </a:srgbClr>
            </a:outerShdw>
          </a:effectLst>
        </p:spPr>
        <p:txBody>
          <a:bodyPr spcFirstLastPara="1" wrap="square" lIns="91425" tIns="91425" rIns="91425" bIns="91425" anchor="t" anchorCtr="0">
            <a:spAutoFit/>
          </a:bodyPr>
          <a:lstStyle/>
          <a:p>
            <a:pPr marL="177800" lvl="0" indent="0" algn="l" rtl="0">
              <a:lnSpc>
                <a:spcPct val="115000"/>
              </a:lnSpc>
              <a:spcBef>
                <a:spcPts val="0"/>
              </a:spcBef>
              <a:spcAft>
                <a:spcPts val="0"/>
              </a:spcAft>
              <a:buNone/>
            </a:pPr>
            <a:r>
              <a:rPr lang="en-US" sz="1200" b="1">
                <a:solidFill>
                  <a:schemeClr val="dk1"/>
                </a:solidFill>
                <a:latin typeface="Roboto"/>
                <a:ea typeface="Roboto"/>
                <a:cs typeface="Roboto"/>
                <a:sym typeface="Roboto"/>
              </a:rPr>
              <a:t>TWR5-DIN = 5 IR receivers</a:t>
            </a:r>
            <a:endParaRPr b="1">
              <a:solidFill>
                <a:schemeClr val="dk1"/>
              </a:solidFill>
              <a:latin typeface="Roboto"/>
              <a:ea typeface="Roboto"/>
              <a:cs typeface="Roboto"/>
              <a:sym typeface="Roboto"/>
            </a:endParaRPr>
          </a:p>
        </p:txBody>
      </p:sp>
      <p:sp>
        <p:nvSpPr>
          <p:cNvPr id="12" name="Google Shape;295;p20">
            <a:extLst>
              <a:ext uri="{FF2B5EF4-FFF2-40B4-BE49-F238E27FC236}">
                <a16:creationId xmlns:a16="http://schemas.microsoft.com/office/drawing/2014/main" id="{B8AFCA0E-A3E6-1D78-9B62-8F3C49D810BB}"/>
              </a:ext>
            </a:extLst>
          </p:cNvPr>
          <p:cNvSpPr/>
          <p:nvPr/>
        </p:nvSpPr>
        <p:spPr>
          <a:xfrm>
            <a:off x="7795715" y="5579470"/>
            <a:ext cx="3097200" cy="322500"/>
          </a:xfrm>
          <a:prstGeom prst="rect">
            <a:avLst/>
          </a:prstGeom>
          <a:solidFill>
            <a:srgbClr val="DCDCE0"/>
          </a:solidFill>
          <a:ln>
            <a:noFill/>
          </a:ln>
          <a:effectLst>
            <a:outerShdw blurRad="228600" dist="19050" dir="186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96;p20">
            <a:extLst>
              <a:ext uri="{FF2B5EF4-FFF2-40B4-BE49-F238E27FC236}">
                <a16:creationId xmlns:a16="http://schemas.microsoft.com/office/drawing/2014/main" id="{70849D17-8953-9B19-6B8A-70B05B457C0F}"/>
              </a:ext>
            </a:extLst>
          </p:cNvPr>
          <p:cNvSpPr txBox="1"/>
          <p:nvPr/>
        </p:nvSpPr>
        <p:spPr>
          <a:xfrm>
            <a:off x="8119895" y="5542772"/>
            <a:ext cx="3236400" cy="369300"/>
          </a:xfrm>
          <a:prstGeom prst="rect">
            <a:avLst/>
          </a:prstGeom>
          <a:noFill/>
          <a:ln>
            <a:noFill/>
          </a:ln>
          <a:effectLst>
            <a:outerShdw blurRad="1071563" dist="800100" dir="21540000" algn="bl" rotWithShape="0">
              <a:srgbClr val="D8D8D8">
                <a:alpha val="0"/>
              </a:srgbClr>
            </a:outerShdw>
          </a:effectLst>
        </p:spPr>
        <p:txBody>
          <a:bodyPr spcFirstLastPara="1" wrap="square" lIns="91425" tIns="91425" rIns="91425" bIns="91425" anchor="t" anchorCtr="0">
            <a:spAutoFit/>
          </a:bodyPr>
          <a:lstStyle/>
          <a:p>
            <a:pPr marL="177800" lvl="0" indent="0" algn="l" rtl="0">
              <a:lnSpc>
                <a:spcPct val="115000"/>
              </a:lnSpc>
              <a:spcBef>
                <a:spcPts val="0"/>
              </a:spcBef>
              <a:spcAft>
                <a:spcPts val="0"/>
              </a:spcAft>
              <a:buNone/>
            </a:pPr>
            <a:r>
              <a:rPr lang="en-US" sz="1200" b="1">
                <a:solidFill>
                  <a:schemeClr val="dk1"/>
                </a:solidFill>
                <a:latin typeface="Roboto"/>
                <a:ea typeface="Roboto"/>
                <a:cs typeface="Roboto"/>
                <a:sym typeface="Roboto"/>
              </a:rPr>
              <a:t>TWR13-IR = 13 IR Receivers</a:t>
            </a:r>
            <a:endParaRPr b="1">
              <a:solidFill>
                <a:schemeClr val="dk1"/>
              </a:solidFill>
              <a:latin typeface="Roboto"/>
              <a:ea typeface="Roboto"/>
              <a:cs typeface="Roboto"/>
              <a:sym typeface="Roboto"/>
            </a:endParaRPr>
          </a:p>
        </p:txBody>
      </p:sp>
      <p:grpSp>
        <p:nvGrpSpPr>
          <p:cNvPr id="14" name="Google Shape;304;p20">
            <a:extLst>
              <a:ext uri="{FF2B5EF4-FFF2-40B4-BE49-F238E27FC236}">
                <a16:creationId xmlns:a16="http://schemas.microsoft.com/office/drawing/2014/main" id="{520F7657-7E37-1AF3-FE28-8CF1B5E8808D}"/>
              </a:ext>
            </a:extLst>
          </p:cNvPr>
          <p:cNvGrpSpPr/>
          <p:nvPr/>
        </p:nvGrpSpPr>
        <p:grpSpPr>
          <a:xfrm>
            <a:off x="989665" y="1580970"/>
            <a:ext cx="10430099" cy="3905674"/>
            <a:chOff x="949025" y="1154250"/>
            <a:chExt cx="10430099" cy="3905674"/>
          </a:xfrm>
        </p:grpSpPr>
        <p:grpSp>
          <p:nvGrpSpPr>
            <p:cNvPr id="15" name="Google Shape;305;p20">
              <a:extLst>
                <a:ext uri="{FF2B5EF4-FFF2-40B4-BE49-F238E27FC236}">
                  <a16:creationId xmlns:a16="http://schemas.microsoft.com/office/drawing/2014/main" id="{F4A2335F-F32D-157B-95BD-895E34FFD753}"/>
                </a:ext>
              </a:extLst>
            </p:cNvPr>
            <p:cNvGrpSpPr/>
            <p:nvPr/>
          </p:nvGrpSpPr>
          <p:grpSpPr>
            <a:xfrm>
              <a:off x="949025" y="1154250"/>
              <a:ext cx="5830650" cy="3903550"/>
              <a:chOff x="914726" y="1692854"/>
              <a:chExt cx="5067046" cy="3142702"/>
            </a:xfrm>
          </p:grpSpPr>
          <p:pic>
            <p:nvPicPr>
              <p:cNvPr id="17" name="Google Shape;306;p20">
                <a:extLst>
                  <a:ext uri="{FF2B5EF4-FFF2-40B4-BE49-F238E27FC236}">
                    <a16:creationId xmlns:a16="http://schemas.microsoft.com/office/drawing/2014/main" id="{02FF3478-A78E-233A-2B4D-014CA14D272D}"/>
                  </a:ext>
                </a:extLst>
              </p:cNvPr>
              <p:cNvPicPr preferRelativeResize="0"/>
              <p:nvPr/>
            </p:nvPicPr>
            <p:blipFill rotWithShape="1">
              <a:blip r:embed="rId2">
                <a:alphaModFix/>
              </a:blip>
              <a:srcRect t="3312" r="5042" b="2587"/>
              <a:stretch/>
            </p:blipFill>
            <p:spPr>
              <a:xfrm>
                <a:off x="3388980" y="1692854"/>
                <a:ext cx="2592791" cy="3142702"/>
              </a:xfrm>
              <a:prstGeom prst="rect">
                <a:avLst/>
              </a:prstGeom>
              <a:noFill/>
              <a:ln>
                <a:noFill/>
              </a:ln>
            </p:spPr>
          </p:pic>
          <p:pic>
            <p:nvPicPr>
              <p:cNvPr id="18" name="Google Shape;307;p20">
                <a:extLst>
                  <a:ext uri="{FF2B5EF4-FFF2-40B4-BE49-F238E27FC236}">
                    <a16:creationId xmlns:a16="http://schemas.microsoft.com/office/drawing/2014/main" id="{13BEA839-3335-A1A1-F0BF-D6E08909DA68}"/>
                  </a:ext>
                </a:extLst>
              </p:cNvPr>
              <p:cNvPicPr preferRelativeResize="0"/>
              <p:nvPr/>
            </p:nvPicPr>
            <p:blipFill>
              <a:blip r:embed="rId3">
                <a:alphaModFix/>
              </a:blip>
              <a:stretch>
                <a:fillRect/>
              </a:stretch>
            </p:blipFill>
            <p:spPr>
              <a:xfrm>
                <a:off x="914726" y="1692854"/>
                <a:ext cx="2177652" cy="3142702"/>
              </a:xfrm>
              <a:prstGeom prst="rect">
                <a:avLst/>
              </a:prstGeom>
              <a:noFill/>
              <a:ln>
                <a:noFill/>
              </a:ln>
            </p:spPr>
          </p:pic>
        </p:grpSp>
        <p:pic>
          <p:nvPicPr>
            <p:cNvPr id="16" name="Google Shape;308;p20">
              <a:extLst>
                <a:ext uri="{FF2B5EF4-FFF2-40B4-BE49-F238E27FC236}">
                  <a16:creationId xmlns:a16="http://schemas.microsoft.com/office/drawing/2014/main" id="{3B63CE36-815A-5C93-6B8D-CD9C6FCF3EC0}"/>
                </a:ext>
              </a:extLst>
            </p:cNvPr>
            <p:cNvPicPr preferRelativeResize="0"/>
            <p:nvPr/>
          </p:nvPicPr>
          <p:blipFill>
            <a:blip r:embed="rId4">
              <a:alphaModFix/>
            </a:blip>
            <a:stretch>
              <a:fillRect/>
            </a:stretch>
          </p:blipFill>
          <p:spPr>
            <a:xfrm>
              <a:off x="7084475" y="1175661"/>
              <a:ext cx="4294650" cy="3884262"/>
            </a:xfrm>
            <a:prstGeom prst="rect">
              <a:avLst/>
            </a:prstGeom>
            <a:noFill/>
            <a:ln>
              <a:noFill/>
            </a:ln>
          </p:spPr>
        </p:pic>
      </p:grpSp>
    </p:spTree>
    <p:extLst>
      <p:ext uri="{BB962C8B-B14F-4D97-AF65-F5344CB8AC3E}">
        <p14:creationId xmlns:p14="http://schemas.microsoft.com/office/powerpoint/2010/main" val="105215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14;p21">
            <a:extLst>
              <a:ext uri="{FF2B5EF4-FFF2-40B4-BE49-F238E27FC236}">
                <a16:creationId xmlns:a16="http://schemas.microsoft.com/office/drawing/2014/main" id="{201F6BB7-A097-AD40-93C3-D37766354B37}"/>
              </a:ext>
            </a:extLst>
          </p:cNvPr>
          <p:cNvSpPr txBox="1">
            <a:spLocks/>
          </p:cNvSpPr>
          <p:nvPr/>
        </p:nvSpPr>
        <p:spPr>
          <a:xfrm>
            <a:off x="105280" y="151745"/>
            <a:ext cx="109695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Thermal </a:t>
            </a:r>
            <a:r>
              <a:rPr lang="en-US" sz="3788" b="1" i="1">
                <a:solidFill>
                  <a:srgbClr val="D29500"/>
                </a:solidFill>
                <a:latin typeface="Arial"/>
                <a:ea typeface="Arial"/>
                <a:cs typeface="Arial"/>
                <a:sym typeface="Arial"/>
              </a:rPr>
              <a:t>Watch</a:t>
            </a:r>
            <a:r>
              <a:rPr lang="en-US" sz="3788" b="1" i="1">
                <a:solidFill>
                  <a:srgbClr val="333333"/>
                </a:solidFill>
                <a:latin typeface="Arial"/>
                <a:ea typeface="Arial"/>
                <a:cs typeface="Arial"/>
                <a:sym typeface="Arial"/>
              </a:rPr>
              <a:t> - RECEIVER IR</a:t>
            </a:r>
            <a:endParaRPr lang="en-US" sz="4170" dirty="0">
              <a:solidFill>
                <a:schemeClr val="dk2"/>
              </a:solidFill>
            </a:endParaRPr>
          </a:p>
        </p:txBody>
      </p:sp>
      <p:pic>
        <p:nvPicPr>
          <p:cNvPr id="3" name="Google Shape;324;p21">
            <a:extLst>
              <a:ext uri="{FF2B5EF4-FFF2-40B4-BE49-F238E27FC236}">
                <a16:creationId xmlns:a16="http://schemas.microsoft.com/office/drawing/2014/main" id="{EEEEB697-5970-015E-E4D0-9341F3620698}"/>
              </a:ext>
            </a:extLst>
          </p:cNvPr>
          <p:cNvPicPr preferRelativeResize="0"/>
          <p:nvPr/>
        </p:nvPicPr>
        <p:blipFill>
          <a:blip r:embed="rId2">
            <a:alphaModFix/>
          </a:blip>
          <a:stretch>
            <a:fillRect/>
          </a:stretch>
        </p:blipFill>
        <p:spPr>
          <a:xfrm>
            <a:off x="3660381" y="1667070"/>
            <a:ext cx="4281051" cy="2968351"/>
          </a:xfrm>
          <a:prstGeom prst="rect">
            <a:avLst/>
          </a:prstGeom>
          <a:noFill/>
          <a:ln>
            <a:noFill/>
          </a:ln>
        </p:spPr>
      </p:pic>
      <p:pic>
        <p:nvPicPr>
          <p:cNvPr id="6" name="Google Shape;325;p21">
            <a:extLst>
              <a:ext uri="{FF2B5EF4-FFF2-40B4-BE49-F238E27FC236}">
                <a16:creationId xmlns:a16="http://schemas.microsoft.com/office/drawing/2014/main" id="{1C56EC3E-F2DE-84B4-D364-E68CB6176651}"/>
              </a:ext>
            </a:extLst>
          </p:cNvPr>
          <p:cNvPicPr preferRelativeResize="0"/>
          <p:nvPr/>
        </p:nvPicPr>
        <p:blipFill rotWithShape="1">
          <a:blip r:embed="rId3">
            <a:alphaModFix/>
          </a:blip>
          <a:srcRect l="6408" r="12058"/>
          <a:stretch/>
        </p:blipFill>
        <p:spPr>
          <a:xfrm>
            <a:off x="7941430" y="1434295"/>
            <a:ext cx="4175374" cy="3703049"/>
          </a:xfrm>
          <a:prstGeom prst="rect">
            <a:avLst/>
          </a:prstGeom>
          <a:noFill/>
          <a:ln>
            <a:noFill/>
          </a:ln>
        </p:spPr>
      </p:pic>
      <p:sp>
        <p:nvSpPr>
          <p:cNvPr id="7" name="Google Shape;326;p21">
            <a:extLst>
              <a:ext uri="{FF2B5EF4-FFF2-40B4-BE49-F238E27FC236}">
                <a16:creationId xmlns:a16="http://schemas.microsoft.com/office/drawing/2014/main" id="{698AA7F1-B408-ED52-C83C-26817BFC683A}"/>
              </a:ext>
            </a:extLst>
          </p:cNvPr>
          <p:cNvSpPr txBox="1"/>
          <p:nvPr/>
        </p:nvSpPr>
        <p:spPr>
          <a:xfrm>
            <a:off x="4605955" y="4976770"/>
            <a:ext cx="19638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a:latin typeface="Roboto"/>
                <a:ea typeface="Roboto"/>
                <a:cs typeface="Roboto"/>
                <a:sym typeface="Roboto"/>
              </a:rPr>
              <a:t>45*C angle bracket</a:t>
            </a:r>
            <a:endParaRPr sz="1400">
              <a:latin typeface="Roboto"/>
              <a:ea typeface="Roboto"/>
              <a:cs typeface="Roboto"/>
              <a:sym typeface="Roboto"/>
            </a:endParaRPr>
          </a:p>
        </p:txBody>
      </p:sp>
      <p:sp>
        <p:nvSpPr>
          <p:cNvPr id="8" name="Google Shape;327;p21">
            <a:extLst>
              <a:ext uri="{FF2B5EF4-FFF2-40B4-BE49-F238E27FC236}">
                <a16:creationId xmlns:a16="http://schemas.microsoft.com/office/drawing/2014/main" id="{010D8386-BD4E-4A95-E339-1532B6FECE6B}"/>
              </a:ext>
            </a:extLst>
          </p:cNvPr>
          <p:cNvSpPr txBox="1"/>
          <p:nvPr/>
        </p:nvSpPr>
        <p:spPr>
          <a:xfrm>
            <a:off x="9406555" y="4976770"/>
            <a:ext cx="19638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a:latin typeface="Roboto"/>
                <a:ea typeface="Roboto"/>
                <a:cs typeface="Roboto"/>
                <a:sym typeface="Roboto"/>
              </a:rPr>
              <a:t>90*C angle bracket</a:t>
            </a:r>
            <a:endParaRPr sz="1400">
              <a:latin typeface="Roboto"/>
              <a:ea typeface="Roboto"/>
              <a:cs typeface="Roboto"/>
              <a:sym typeface="Roboto"/>
            </a:endParaRPr>
          </a:p>
        </p:txBody>
      </p:sp>
      <p:pic>
        <p:nvPicPr>
          <p:cNvPr id="9" name="Google Shape;328;p21">
            <a:extLst>
              <a:ext uri="{FF2B5EF4-FFF2-40B4-BE49-F238E27FC236}">
                <a16:creationId xmlns:a16="http://schemas.microsoft.com/office/drawing/2014/main" id="{C2BE48C9-1C97-2A73-4472-E296FFC75414}"/>
              </a:ext>
            </a:extLst>
          </p:cNvPr>
          <p:cNvPicPr preferRelativeResize="0"/>
          <p:nvPr/>
        </p:nvPicPr>
        <p:blipFill>
          <a:blip r:embed="rId4">
            <a:alphaModFix/>
          </a:blip>
          <a:stretch>
            <a:fillRect/>
          </a:stretch>
        </p:blipFill>
        <p:spPr>
          <a:xfrm>
            <a:off x="484230" y="1913683"/>
            <a:ext cx="3325100" cy="2475134"/>
          </a:xfrm>
          <a:prstGeom prst="rect">
            <a:avLst/>
          </a:prstGeom>
          <a:noFill/>
          <a:ln>
            <a:noFill/>
          </a:ln>
        </p:spPr>
      </p:pic>
      <p:sp>
        <p:nvSpPr>
          <p:cNvPr id="10" name="Google Shape;329;p21">
            <a:extLst>
              <a:ext uri="{FF2B5EF4-FFF2-40B4-BE49-F238E27FC236}">
                <a16:creationId xmlns:a16="http://schemas.microsoft.com/office/drawing/2014/main" id="{8F41F626-931A-B378-DAA2-0E10B8F23F53}"/>
              </a:ext>
            </a:extLst>
          </p:cNvPr>
          <p:cNvSpPr txBox="1"/>
          <p:nvPr/>
        </p:nvSpPr>
        <p:spPr>
          <a:xfrm>
            <a:off x="1098105" y="4774908"/>
            <a:ext cx="2003700" cy="56166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a:solidFill>
                  <a:srgbClr val="333333"/>
                </a:solidFill>
                <a:latin typeface="Roboto Medium"/>
                <a:ea typeface="Roboto Medium"/>
                <a:cs typeface="Roboto Medium"/>
                <a:sym typeface="Roboto Medium"/>
              </a:rPr>
              <a:t>Rotation slot</a:t>
            </a:r>
            <a:endParaRPr sz="1400">
              <a:solidFill>
                <a:srgbClr val="333333"/>
              </a:solidFill>
              <a:latin typeface="Roboto Medium"/>
              <a:ea typeface="Roboto Medium"/>
              <a:cs typeface="Roboto Medium"/>
              <a:sym typeface="Roboto Medium"/>
            </a:endParaRPr>
          </a:p>
          <a:p>
            <a:pPr marL="0" lvl="0" indent="0" algn="l" rtl="0">
              <a:spcBef>
                <a:spcPts val="0"/>
              </a:spcBef>
              <a:spcAft>
                <a:spcPts val="0"/>
              </a:spcAft>
              <a:buNone/>
            </a:pPr>
            <a:r>
              <a:rPr lang="en-US" sz="1000" i="1">
                <a:solidFill>
                  <a:srgbClr val="D29500"/>
                </a:solidFill>
                <a:latin typeface="Roboto Medium"/>
                <a:ea typeface="Roboto Medium"/>
                <a:cs typeface="Roboto Medium"/>
                <a:sym typeface="Roboto Medium"/>
              </a:rPr>
              <a:t>90*</a:t>
            </a:r>
            <a:endParaRPr sz="1400">
              <a:solidFill>
                <a:srgbClr val="D29500"/>
              </a:solidFill>
              <a:latin typeface="Roboto Medium"/>
              <a:ea typeface="Roboto Medium"/>
              <a:cs typeface="Roboto Medium"/>
              <a:sym typeface="Roboto Medium"/>
            </a:endParaRPr>
          </a:p>
        </p:txBody>
      </p:sp>
      <p:cxnSp>
        <p:nvCxnSpPr>
          <p:cNvPr id="11" name="Google Shape;330;p21">
            <a:extLst>
              <a:ext uri="{FF2B5EF4-FFF2-40B4-BE49-F238E27FC236}">
                <a16:creationId xmlns:a16="http://schemas.microsoft.com/office/drawing/2014/main" id="{D3F131E2-B535-86B3-25FC-E8D57F3E49E0}"/>
              </a:ext>
            </a:extLst>
          </p:cNvPr>
          <p:cNvCxnSpPr>
            <a:stCxn id="10" idx="0"/>
          </p:cNvCxnSpPr>
          <p:nvPr/>
        </p:nvCxnSpPr>
        <p:spPr>
          <a:xfrm flipH="1" flipV="1">
            <a:off x="1987455" y="3023208"/>
            <a:ext cx="112500" cy="1751700"/>
          </a:xfrm>
          <a:prstGeom prst="straightConnector1">
            <a:avLst/>
          </a:prstGeom>
          <a:noFill/>
          <a:ln w="9525" cap="flat" cmpd="sng">
            <a:solidFill>
              <a:srgbClr val="D29500"/>
            </a:solidFill>
            <a:prstDash val="dot"/>
            <a:round/>
            <a:headEnd type="none" w="med" len="med"/>
            <a:tailEnd type="oval" w="med" len="med"/>
          </a:ln>
          <a:effectLst>
            <a:outerShdw blurRad="57150" dist="9525" algn="bl" rotWithShape="0">
              <a:srgbClr val="000000">
                <a:alpha val="42000"/>
              </a:srgbClr>
            </a:outerShdw>
          </a:effectLst>
        </p:spPr>
      </p:cxnSp>
      <p:sp>
        <p:nvSpPr>
          <p:cNvPr id="12" name="Google Shape;331;p21">
            <a:extLst>
              <a:ext uri="{FF2B5EF4-FFF2-40B4-BE49-F238E27FC236}">
                <a16:creationId xmlns:a16="http://schemas.microsoft.com/office/drawing/2014/main" id="{3D4C6F72-9C1D-6F65-EABD-CC7BA4CABB1C}"/>
              </a:ext>
            </a:extLst>
          </p:cNvPr>
          <p:cNvSpPr txBox="1"/>
          <p:nvPr/>
        </p:nvSpPr>
        <p:spPr>
          <a:xfrm>
            <a:off x="2336368" y="4859508"/>
            <a:ext cx="20037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a:solidFill>
                  <a:srgbClr val="333333"/>
                </a:solidFill>
                <a:latin typeface="Roboto Medium"/>
                <a:ea typeface="Roboto Medium"/>
                <a:cs typeface="Roboto Medium"/>
                <a:sym typeface="Roboto Medium"/>
              </a:rPr>
              <a:t>Angle of 90*C</a:t>
            </a:r>
            <a:endParaRPr sz="1400">
              <a:solidFill>
                <a:srgbClr val="D29500"/>
              </a:solidFill>
              <a:latin typeface="Roboto Medium"/>
              <a:ea typeface="Roboto Medium"/>
              <a:cs typeface="Roboto Medium"/>
              <a:sym typeface="Roboto Medium"/>
            </a:endParaRPr>
          </a:p>
        </p:txBody>
      </p:sp>
      <p:cxnSp>
        <p:nvCxnSpPr>
          <p:cNvPr id="13" name="Google Shape;332;p21">
            <a:extLst>
              <a:ext uri="{FF2B5EF4-FFF2-40B4-BE49-F238E27FC236}">
                <a16:creationId xmlns:a16="http://schemas.microsoft.com/office/drawing/2014/main" id="{4E88F160-F9AD-22C5-2018-738FF4A35ADA}"/>
              </a:ext>
            </a:extLst>
          </p:cNvPr>
          <p:cNvCxnSpPr>
            <a:stCxn id="12" idx="0"/>
          </p:cNvCxnSpPr>
          <p:nvPr/>
        </p:nvCxnSpPr>
        <p:spPr>
          <a:xfrm flipH="1" flipV="1">
            <a:off x="2683618" y="3293508"/>
            <a:ext cx="654600" cy="1566000"/>
          </a:xfrm>
          <a:prstGeom prst="straightConnector1">
            <a:avLst/>
          </a:prstGeom>
          <a:noFill/>
          <a:ln w="9525" cap="flat" cmpd="sng">
            <a:solidFill>
              <a:srgbClr val="D29500"/>
            </a:solidFill>
            <a:prstDash val="dot"/>
            <a:round/>
            <a:headEnd type="none" w="med" len="med"/>
            <a:tailEnd type="oval" w="med" len="med"/>
          </a:ln>
          <a:effectLst>
            <a:outerShdw blurRad="57150" dist="9525" algn="bl" rotWithShape="0">
              <a:srgbClr val="000000">
                <a:alpha val="42000"/>
              </a:srgbClr>
            </a:outerShdw>
          </a:effectLst>
        </p:spPr>
      </p:cxnSp>
      <p:sp>
        <p:nvSpPr>
          <p:cNvPr id="14" name="Google Shape;333;p21">
            <a:extLst>
              <a:ext uri="{FF2B5EF4-FFF2-40B4-BE49-F238E27FC236}">
                <a16:creationId xmlns:a16="http://schemas.microsoft.com/office/drawing/2014/main" id="{8F1079D9-B98F-5768-04AE-F398B149C3F9}"/>
              </a:ext>
            </a:extLst>
          </p:cNvPr>
          <p:cNvSpPr txBox="1"/>
          <p:nvPr/>
        </p:nvSpPr>
        <p:spPr>
          <a:xfrm>
            <a:off x="223543" y="4076733"/>
            <a:ext cx="20037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rgbClr val="333333"/>
                </a:solidFill>
                <a:latin typeface="Roboto Medium"/>
                <a:ea typeface="Roboto Medium"/>
                <a:cs typeface="Roboto Medium"/>
                <a:sym typeface="Roboto Medium"/>
              </a:rPr>
              <a:t>Angle of 45*C</a:t>
            </a:r>
            <a:endParaRPr sz="1400" dirty="0">
              <a:solidFill>
                <a:srgbClr val="D29500"/>
              </a:solidFill>
              <a:latin typeface="Roboto Medium"/>
              <a:ea typeface="Roboto Medium"/>
              <a:cs typeface="Roboto Medium"/>
              <a:sym typeface="Roboto Medium"/>
            </a:endParaRPr>
          </a:p>
        </p:txBody>
      </p:sp>
      <p:cxnSp>
        <p:nvCxnSpPr>
          <p:cNvPr id="15" name="Google Shape;334;p21">
            <a:extLst>
              <a:ext uri="{FF2B5EF4-FFF2-40B4-BE49-F238E27FC236}">
                <a16:creationId xmlns:a16="http://schemas.microsoft.com/office/drawing/2014/main" id="{EE4E17C7-CEE3-CD8A-7127-BC1B3C1953F4}"/>
              </a:ext>
            </a:extLst>
          </p:cNvPr>
          <p:cNvCxnSpPr>
            <a:stCxn id="14" idx="0"/>
          </p:cNvCxnSpPr>
          <p:nvPr/>
        </p:nvCxnSpPr>
        <p:spPr>
          <a:xfrm flipV="1">
            <a:off x="1225393" y="3314133"/>
            <a:ext cx="149100" cy="762600"/>
          </a:xfrm>
          <a:prstGeom prst="straightConnector1">
            <a:avLst/>
          </a:prstGeom>
          <a:noFill/>
          <a:ln w="9525" cap="flat" cmpd="sng">
            <a:solidFill>
              <a:srgbClr val="D29500"/>
            </a:solidFill>
            <a:prstDash val="dot"/>
            <a:round/>
            <a:headEnd type="none" w="med" len="med"/>
            <a:tailEnd type="oval" w="med" len="med"/>
          </a:ln>
          <a:effectLst>
            <a:outerShdw blurRad="57150" dist="9525" algn="bl" rotWithShape="0">
              <a:srgbClr val="000000">
                <a:alpha val="42000"/>
              </a:srgbClr>
            </a:outerShdw>
          </a:effectLst>
        </p:spPr>
      </p:cxnSp>
    </p:spTree>
    <p:extLst>
      <p:ext uri="{BB962C8B-B14F-4D97-AF65-F5344CB8AC3E}">
        <p14:creationId xmlns:p14="http://schemas.microsoft.com/office/powerpoint/2010/main" val="43276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41;p22">
            <a:extLst>
              <a:ext uri="{FF2B5EF4-FFF2-40B4-BE49-F238E27FC236}">
                <a16:creationId xmlns:a16="http://schemas.microsoft.com/office/drawing/2014/main" id="{8E8C55BA-CCB8-7C91-1A7F-3751428F1D57}"/>
              </a:ext>
            </a:extLst>
          </p:cNvPr>
          <p:cNvSpPr txBox="1">
            <a:spLocks/>
          </p:cNvSpPr>
          <p:nvPr/>
        </p:nvSpPr>
        <p:spPr>
          <a:xfrm>
            <a:off x="115440" y="156825"/>
            <a:ext cx="109695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Thermal </a:t>
            </a:r>
            <a:r>
              <a:rPr lang="en-US" sz="3788" b="1" i="1">
                <a:solidFill>
                  <a:srgbClr val="D29500"/>
                </a:solidFill>
                <a:latin typeface="Arial"/>
                <a:ea typeface="Arial"/>
                <a:cs typeface="Arial"/>
                <a:sym typeface="Arial"/>
              </a:rPr>
              <a:t>Watch</a:t>
            </a:r>
            <a:r>
              <a:rPr lang="en-US" sz="3788" b="1" i="1">
                <a:solidFill>
                  <a:srgbClr val="333333"/>
                </a:solidFill>
                <a:latin typeface="Arial"/>
                <a:ea typeface="Arial"/>
                <a:cs typeface="Arial"/>
                <a:sym typeface="Arial"/>
              </a:rPr>
              <a:t> - SENSOR TWS</a:t>
            </a:r>
            <a:endParaRPr lang="en-US" sz="4170" dirty="0">
              <a:solidFill>
                <a:schemeClr val="dk2"/>
              </a:solidFill>
            </a:endParaRPr>
          </a:p>
        </p:txBody>
      </p:sp>
      <p:grpSp>
        <p:nvGrpSpPr>
          <p:cNvPr id="7" name="Google Shape;350;p22">
            <a:extLst>
              <a:ext uri="{FF2B5EF4-FFF2-40B4-BE49-F238E27FC236}">
                <a16:creationId xmlns:a16="http://schemas.microsoft.com/office/drawing/2014/main" id="{D499A819-9D1E-77AA-73BD-2A7E0244FB02}"/>
              </a:ext>
            </a:extLst>
          </p:cNvPr>
          <p:cNvGrpSpPr/>
          <p:nvPr/>
        </p:nvGrpSpPr>
        <p:grpSpPr>
          <a:xfrm>
            <a:off x="3389465" y="1445205"/>
            <a:ext cx="8637263" cy="4325999"/>
            <a:chOff x="3038950" y="1513288"/>
            <a:chExt cx="8637263" cy="4325999"/>
          </a:xfrm>
        </p:grpSpPr>
        <p:pic>
          <p:nvPicPr>
            <p:cNvPr id="8" name="Google Shape;351;p22">
              <a:extLst>
                <a:ext uri="{FF2B5EF4-FFF2-40B4-BE49-F238E27FC236}">
                  <a16:creationId xmlns:a16="http://schemas.microsoft.com/office/drawing/2014/main" id="{0F917058-25CC-95F7-6E9D-96761C0FB322}"/>
                </a:ext>
              </a:extLst>
            </p:cNvPr>
            <p:cNvPicPr preferRelativeResize="0"/>
            <p:nvPr/>
          </p:nvPicPr>
          <p:blipFill rotWithShape="1">
            <a:blip r:embed="rId2">
              <a:alphaModFix amt="16000"/>
            </a:blip>
            <a:srcRect l="26921" t="5171" r="17293" b="13009"/>
            <a:stretch/>
          </p:blipFill>
          <p:spPr>
            <a:xfrm>
              <a:off x="3038950" y="1513287"/>
              <a:ext cx="8196674" cy="4325999"/>
            </a:xfrm>
            <a:prstGeom prst="rect">
              <a:avLst/>
            </a:prstGeom>
            <a:noFill/>
            <a:ln>
              <a:noFill/>
            </a:ln>
          </p:spPr>
        </p:pic>
        <p:grpSp>
          <p:nvGrpSpPr>
            <p:cNvPr id="9" name="Google Shape;352;p22">
              <a:extLst>
                <a:ext uri="{FF2B5EF4-FFF2-40B4-BE49-F238E27FC236}">
                  <a16:creationId xmlns:a16="http://schemas.microsoft.com/office/drawing/2014/main" id="{DBF96C9A-0FA2-79AA-D4AF-B08C4B3E0B0F}"/>
                </a:ext>
              </a:extLst>
            </p:cNvPr>
            <p:cNvGrpSpPr/>
            <p:nvPr/>
          </p:nvGrpSpPr>
          <p:grpSpPr>
            <a:xfrm>
              <a:off x="3765938" y="1733413"/>
              <a:ext cx="7910275" cy="4011025"/>
              <a:chOff x="524800" y="1774800"/>
              <a:chExt cx="7910275" cy="4011025"/>
            </a:xfrm>
          </p:grpSpPr>
          <p:pic>
            <p:nvPicPr>
              <p:cNvPr id="10" name="Google Shape;353;p22">
                <a:extLst>
                  <a:ext uri="{FF2B5EF4-FFF2-40B4-BE49-F238E27FC236}">
                    <a16:creationId xmlns:a16="http://schemas.microsoft.com/office/drawing/2014/main" id="{DB0B6F50-85B1-3193-A2D0-08D6C242B51F}"/>
                  </a:ext>
                </a:extLst>
              </p:cNvPr>
              <p:cNvPicPr preferRelativeResize="0"/>
              <p:nvPr/>
            </p:nvPicPr>
            <p:blipFill rotWithShape="1">
              <a:blip r:embed="rId3">
                <a:alphaModFix/>
              </a:blip>
              <a:srcRect l="4970" t="8634"/>
              <a:stretch/>
            </p:blipFill>
            <p:spPr>
              <a:xfrm>
                <a:off x="2463800" y="1857699"/>
                <a:ext cx="4022799" cy="3716650"/>
              </a:xfrm>
              <a:prstGeom prst="rect">
                <a:avLst/>
              </a:prstGeom>
              <a:noFill/>
              <a:ln>
                <a:noFill/>
              </a:ln>
              <a:effectLst>
                <a:outerShdw blurRad="200025" dist="142875" dir="6480000" algn="bl" rotWithShape="0">
                  <a:srgbClr val="000000">
                    <a:alpha val="50000"/>
                  </a:srgbClr>
                </a:outerShdw>
              </a:effectLst>
            </p:spPr>
          </p:pic>
          <p:sp>
            <p:nvSpPr>
              <p:cNvPr id="11" name="Google Shape;354;p22">
                <a:extLst>
                  <a:ext uri="{FF2B5EF4-FFF2-40B4-BE49-F238E27FC236}">
                    <a16:creationId xmlns:a16="http://schemas.microsoft.com/office/drawing/2014/main" id="{C826FD07-E3EE-D44F-ED2A-65854DBE0AAA}"/>
                  </a:ext>
                </a:extLst>
              </p:cNvPr>
              <p:cNvSpPr txBox="1"/>
              <p:nvPr/>
            </p:nvSpPr>
            <p:spPr>
              <a:xfrm>
                <a:off x="2843000" y="1774800"/>
                <a:ext cx="2003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333333"/>
                    </a:solidFill>
                    <a:latin typeface="Roboto"/>
                    <a:ea typeface="Roboto"/>
                    <a:cs typeface="Roboto"/>
                    <a:sym typeface="Roboto"/>
                  </a:rPr>
                  <a:t>Strap</a:t>
                </a:r>
                <a:endParaRPr sz="1000" i="1">
                  <a:solidFill>
                    <a:srgbClr val="D29500"/>
                  </a:solidFill>
                  <a:latin typeface="Roboto Medium"/>
                  <a:ea typeface="Roboto Medium"/>
                  <a:cs typeface="Roboto Medium"/>
                  <a:sym typeface="Roboto Medium"/>
                </a:endParaRPr>
              </a:p>
              <a:p>
                <a:pPr marL="0" lvl="0" indent="0" algn="l" rtl="0">
                  <a:spcBef>
                    <a:spcPts val="0"/>
                  </a:spcBef>
                  <a:spcAft>
                    <a:spcPts val="0"/>
                  </a:spcAft>
                  <a:buNone/>
                </a:pPr>
                <a:endParaRPr>
                  <a:latin typeface="Roboto"/>
                  <a:ea typeface="Roboto"/>
                  <a:cs typeface="Roboto"/>
                  <a:sym typeface="Roboto"/>
                </a:endParaRPr>
              </a:p>
            </p:txBody>
          </p:sp>
          <p:cxnSp>
            <p:nvCxnSpPr>
              <p:cNvPr id="12" name="Google Shape;355;p22">
                <a:extLst>
                  <a:ext uri="{FF2B5EF4-FFF2-40B4-BE49-F238E27FC236}">
                    <a16:creationId xmlns:a16="http://schemas.microsoft.com/office/drawing/2014/main" id="{EA531217-1DDF-E30A-54A6-02EAA2AE3207}"/>
                  </a:ext>
                </a:extLst>
              </p:cNvPr>
              <p:cNvCxnSpPr/>
              <p:nvPr/>
            </p:nvCxnSpPr>
            <p:spPr>
              <a:xfrm>
                <a:off x="3560500" y="2291900"/>
                <a:ext cx="599400" cy="935400"/>
              </a:xfrm>
              <a:prstGeom prst="straightConnector1">
                <a:avLst/>
              </a:prstGeom>
              <a:noFill/>
              <a:ln w="19050" cap="flat" cmpd="sng">
                <a:solidFill>
                  <a:srgbClr val="888888"/>
                </a:solidFill>
                <a:prstDash val="dot"/>
                <a:round/>
                <a:headEnd type="none" w="med" len="med"/>
                <a:tailEnd type="oval" w="med" len="med"/>
              </a:ln>
              <a:effectLst>
                <a:outerShdw blurRad="57150" dist="19050" dir="5400000" algn="bl" rotWithShape="0">
                  <a:srgbClr val="000000">
                    <a:alpha val="50000"/>
                  </a:srgbClr>
                </a:outerShdw>
              </a:effectLst>
            </p:spPr>
          </p:cxnSp>
          <p:cxnSp>
            <p:nvCxnSpPr>
              <p:cNvPr id="13" name="Google Shape;356;p22">
                <a:extLst>
                  <a:ext uri="{FF2B5EF4-FFF2-40B4-BE49-F238E27FC236}">
                    <a16:creationId xmlns:a16="http://schemas.microsoft.com/office/drawing/2014/main" id="{9FC77E5C-B795-BB0C-CE7C-174C22580FB1}"/>
                  </a:ext>
                </a:extLst>
              </p:cNvPr>
              <p:cNvCxnSpPr/>
              <p:nvPr/>
            </p:nvCxnSpPr>
            <p:spPr>
              <a:xfrm flipH="1">
                <a:off x="5103950" y="4204525"/>
                <a:ext cx="1672200" cy="10200"/>
              </a:xfrm>
              <a:prstGeom prst="straightConnector1">
                <a:avLst/>
              </a:prstGeom>
              <a:noFill/>
              <a:ln w="19050" cap="flat" cmpd="sng">
                <a:solidFill>
                  <a:srgbClr val="888888"/>
                </a:solidFill>
                <a:prstDash val="dot"/>
                <a:round/>
                <a:headEnd type="none" w="med" len="med"/>
                <a:tailEnd type="oval" w="med" len="med"/>
              </a:ln>
              <a:effectLst>
                <a:outerShdw blurRad="57150" dist="19050" dir="5400000" algn="bl" rotWithShape="0">
                  <a:srgbClr val="000000">
                    <a:alpha val="50000"/>
                  </a:srgbClr>
                </a:outerShdw>
              </a:effectLst>
            </p:spPr>
          </p:cxnSp>
          <p:sp>
            <p:nvSpPr>
              <p:cNvPr id="14" name="Google Shape;357;p22">
                <a:extLst>
                  <a:ext uri="{FF2B5EF4-FFF2-40B4-BE49-F238E27FC236}">
                    <a16:creationId xmlns:a16="http://schemas.microsoft.com/office/drawing/2014/main" id="{55B14EEB-9D2B-FC4B-5BD6-441E0536022D}"/>
                  </a:ext>
                </a:extLst>
              </p:cNvPr>
              <p:cNvSpPr txBox="1"/>
              <p:nvPr/>
            </p:nvSpPr>
            <p:spPr>
              <a:xfrm>
                <a:off x="6852575" y="3956200"/>
                <a:ext cx="1260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333333"/>
                    </a:solidFill>
                    <a:latin typeface="Roboto"/>
                    <a:ea typeface="Roboto"/>
                    <a:cs typeface="Roboto"/>
                    <a:sym typeface="Roboto"/>
                  </a:rPr>
                  <a:t>Testing pad</a:t>
                </a:r>
                <a:endParaRPr sz="1200" b="1">
                  <a:solidFill>
                    <a:srgbClr val="333333"/>
                  </a:solidFill>
                  <a:latin typeface="Roboto"/>
                  <a:ea typeface="Roboto"/>
                  <a:cs typeface="Roboto"/>
                  <a:sym typeface="Roboto"/>
                </a:endParaRPr>
              </a:p>
              <a:p>
                <a:pPr marL="0" lvl="0" indent="0" algn="l" rtl="0">
                  <a:spcBef>
                    <a:spcPts val="0"/>
                  </a:spcBef>
                  <a:spcAft>
                    <a:spcPts val="0"/>
                  </a:spcAft>
                  <a:buNone/>
                </a:pPr>
                <a:r>
                  <a:rPr lang="en-US" sz="1000" i="1">
                    <a:solidFill>
                      <a:srgbClr val="D29500"/>
                    </a:solidFill>
                    <a:latin typeface="Roboto Medium"/>
                    <a:ea typeface="Roboto Medium"/>
                    <a:cs typeface="Roboto Medium"/>
                    <a:sym typeface="Roboto Medium"/>
                  </a:rPr>
                  <a:t>For test and </a:t>
                </a:r>
                <a:endParaRPr sz="1000" i="1">
                  <a:solidFill>
                    <a:srgbClr val="D29500"/>
                  </a:solidFill>
                  <a:latin typeface="Roboto Medium"/>
                  <a:ea typeface="Roboto Medium"/>
                  <a:cs typeface="Roboto Medium"/>
                  <a:sym typeface="Roboto Medium"/>
                </a:endParaRPr>
              </a:p>
              <a:p>
                <a:pPr marL="0" lvl="0" indent="0" algn="l" rtl="0">
                  <a:spcBef>
                    <a:spcPts val="0"/>
                  </a:spcBef>
                  <a:spcAft>
                    <a:spcPts val="0"/>
                  </a:spcAft>
                  <a:buNone/>
                </a:pPr>
                <a:r>
                  <a:rPr lang="en-US" sz="1000" i="1">
                    <a:solidFill>
                      <a:srgbClr val="D29500"/>
                    </a:solidFill>
                    <a:latin typeface="Roboto Medium"/>
                    <a:ea typeface="Roboto Medium"/>
                    <a:cs typeface="Roboto Medium"/>
                    <a:sym typeface="Roboto Medium"/>
                  </a:rPr>
                  <a:t>commissioning</a:t>
                </a:r>
                <a:endParaRPr sz="1000" i="1">
                  <a:solidFill>
                    <a:srgbClr val="D29500"/>
                  </a:solidFill>
                  <a:latin typeface="Roboto Medium"/>
                  <a:ea typeface="Roboto Medium"/>
                  <a:cs typeface="Roboto Medium"/>
                  <a:sym typeface="Roboto Medium"/>
                </a:endParaRPr>
              </a:p>
              <a:p>
                <a:pPr marL="0" lvl="0" indent="0" algn="l" rtl="0">
                  <a:spcBef>
                    <a:spcPts val="0"/>
                  </a:spcBef>
                  <a:spcAft>
                    <a:spcPts val="0"/>
                  </a:spcAft>
                  <a:buNone/>
                </a:pPr>
                <a:endParaRPr>
                  <a:latin typeface="Roboto"/>
                  <a:ea typeface="Roboto"/>
                  <a:cs typeface="Roboto"/>
                  <a:sym typeface="Roboto"/>
                </a:endParaRPr>
              </a:p>
            </p:txBody>
          </p:sp>
          <p:cxnSp>
            <p:nvCxnSpPr>
              <p:cNvPr id="15" name="Google Shape;358;p22">
                <a:extLst>
                  <a:ext uri="{FF2B5EF4-FFF2-40B4-BE49-F238E27FC236}">
                    <a16:creationId xmlns:a16="http://schemas.microsoft.com/office/drawing/2014/main" id="{75FB2B80-2FAC-87BE-D620-B1A0D919301C}"/>
                  </a:ext>
                </a:extLst>
              </p:cNvPr>
              <p:cNvCxnSpPr/>
              <p:nvPr/>
            </p:nvCxnSpPr>
            <p:spPr>
              <a:xfrm rot="10800000">
                <a:off x="5795450" y="3227050"/>
                <a:ext cx="980700" cy="2100"/>
              </a:xfrm>
              <a:prstGeom prst="straightConnector1">
                <a:avLst/>
              </a:prstGeom>
              <a:noFill/>
              <a:ln w="19050" cap="flat" cmpd="sng">
                <a:solidFill>
                  <a:srgbClr val="888888"/>
                </a:solidFill>
                <a:prstDash val="dot"/>
                <a:round/>
                <a:headEnd type="none" w="med" len="med"/>
                <a:tailEnd type="oval" w="med" len="med"/>
              </a:ln>
              <a:effectLst>
                <a:outerShdw blurRad="57150" dist="19050" dir="5400000" algn="bl" rotWithShape="0">
                  <a:srgbClr val="000000">
                    <a:alpha val="50000"/>
                  </a:srgbClr>
                </a:outerShdw>
              </a:effectLst>
            </p:spPr>
          </p:cxnSp>
          <p:sp>
            <p:nvSpPr>
              <p:cNvPr id="16" name="Google Shape;359;p22">
                <a:extLst>
                  <a:ext uri="{FF2B5EF4-FFF2-40B4-BE49-F238E27FC236}">
                    <a16:creationId xmlns:a16="http://schemas.microsoft.com/office/drawing/2014/main" id="{A36736CC-AD31-4F17-B05A-8516A1A1D916}"/>
                  </a:ext>
                </a:extLst>
              </p:cNvPr>
              <p:cNvSpPr txBox="1"/>
              <p:nvPr/>
            </p:nvSpPr>
            <p:spPr>
              <a:xfrm>
                <a:off x="6852575" y="2923225"/>
                <a:ext cx="15825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333333"/>
                    </a:solidFill>
                    <a:latin typeface="Roboto"/>
                    <a:ea typeface="Roboto"/>
                    <a:cs typeface="Roboto"/>
                    <a:sym typeface="Roboto"/>
                  </a:rPr>
                  <a:t>Battery</a:t>
                </a:r>
                <a:endParaRPr sz="1200" b="1">
                  <a:solidFill>
                    <a:srgbClr val="333333"/>
                  </a:solidFill>
                  <a:latin typeface="Roboto"/>
                  <a:ea typeface="Roboto"/>
                  <a:cs typeface="Roboto"/>
                  <a:sym typeface="Roboto"/>
                </a:endParaRPr>
              </a:p>
              <a:p>
                <a:pPr marL="0" lvl="0" indent="0" algn="l" rtl="0">
                  <a:spcBef>
                    <a:spcPts val="0"/>
                  </a:spcBef>
                  <a:spcAft>
                    <a:spcPts val="0"/>
                  </a:spcAft>
                  <a:buNone/>
                </a:pPr>
                <a:r>
                  <a:rPr lang="en-US" sz="1000" i="1">
                    <a:solidFill>
                      <a:srgbClr val="D29500"/>
                    </a:solidFill>
                    <a:latin typeface="Roboto Medium"/>
                    <a:ea typeface="Roboto Medium"/>
                    <a:cs typeface="Roboto Medium"/>
                    <a:sym typeface="Roboto Medium"/>
                  </a:rPr>
                  <a:t>&gt;12 years at 80*C</a:t>
                </a:r>
                <a:endParaRPr sz="1000" i="1">
                  <a:solidFill>
                    <a:srgbClr val="D29500"/>
                  </a:solidFill>
                  <a:latin typeface="Roboto Medium"/>
                  <a:ea typeface="Roboto Medium"/>
                  <a:cs typeface="Roboto Medium"/>
                  <a:sym typeface="Roboto Medium"/>
                </a:endParaRPr>
              </a:p>
              <a:p>
                <a:pPr marL="0" lvl="0" indent="0" algn="l" rtl="0">
                  <a:spcBef>
                    <a:spcPts val="0"/>
                  </a:spcBef>
                  <a:spcAft>
                    <a:spcPts val="0"/>
                  </a:spcAft>
                  <a:buNone/>
                </a:pPr>
                <a:r>
                  <a:rPr lang="en-US" sz="1000" i="1">
                    <a:solidFill>
                      <a:srgbClr val="D29500"/>
                    </a:solidFill>
                    <a:latin typeface="Roboto Medium"/>
                    <a:ea typeface="Roboto Medium"/>
                    <a:cs typeface="Roboto Medium"/>
                    <a:sym typeface="Roboto Medium"/>
                  </a:rPr>
                  <a:t>&gt;8 years at 100*C</a:t>
                </a:r>
                <a:endParaRPr sz="1000" i="1">
                  <a:solidFill>
                    <a:srgbClr val="D29500"/>
                  </a:solidFill>
                  <a:latin typeface="Roboto Medium"/>
                  <a:ea typeface="Roboto Medium"/>
                  <a:cs typeface="Roboto Medium"/>
                  <a:sym typeface="Roboto Medium"/>
                </a:endParaRPr>
              </a:p>
              <a:p>
                <a:pPr marL="0" lvl="0" indent="0" algn="l" rtl="0">
                  <a:spcBef>
                    <a:spcPts val="0"/>
                  </a:spcBef>
                  <a:spcAft>
                    <a:spcPts val="0"/>
                  </a:spcAft>
                  <a:buNone/>
                </a:pPr>
                <a:endParaRPr>
                  <a:latin typeface="Roboto"/>
                  <a:ea typeface="Roboto"/>
                  <a:cs typeface="Roboto"/>
                  <a:sym typeface="Roboto"/>
                </a:endParaRPr>
              </a:p>
            </p:txBody>
          </p:sp>
          <p:cxnSp>
            <p:nvCxnSpPr>
              <p:cNvPr id="17" name="Google Shape;360;p22">
                <a:extLst>
                  <a:ext uri="{FF2B5EF4-FFF2-40B4-BE49-F238E27FC236}">
                    <a16:creationId xmlns:a16="http://schemas.microsoft.com/office/drawing/2014/main" id="{C4CD745B-5BA9-6C75-154D-64A778370494}"/>
                  </a:ext>
                </a:extLst>
              </p:cNvPr>
              <p:cNvCxnSpPr/>
              <p:nvPr/>
            </p:nvCxnSpPr>
            <p:spPr>
              <a:xfrm>
                <a:off x="2181275" y="2825300"/>
                <a:ext cx="912600" cy="757800"/>
              </a:xfrm>
              <a:prstGeom prst="straightConnector1">
                <a:avLst/>
              </a:prstGeom>
              <a:noFill/>
              <a:ln w="19050" cap="flat" cmpd="sng">
                <a:solidFill>
                  <a:srgbClr val="888888"/>
                </a:solidFill>
                <a:prstDash val="dot"/>
                <a:round/>
                <a:headEnd type="none" w="med" len="med"/>
                <a:tailEnd type="oval" w="med" len="med"/>
              </a:ln>
              <a:effectLst>
                <a:outerShdw blurRad="57150" dist="19050" dir="5400000" algn="bl" rotWithShape="0">
                  <a:srgbClr val="000000">
                    <a:alpha val="50000"/>
                  </a:srgbClr>
                </a:outerShdw>
              </a:effectLst>
            </p:spPr>
          </p:cxnSp>
          <p:sp>
            <p:nvSpPr>
              <p:cNvPr id="18" name="Google Shape;361;p22">
                <a:extLst>
                  <a:ext uri="{FF2B5EF4-FFF2-40B4-BE49-F238E27FC236}">
                    <a16:creationId xmlns:a16="http://schemas.microsoft.com/office/drawing/2014/main" id="{B6EC777E-9D8E-2888-301B-CEA5DFC41FCF}"/>
                  </a:ext>
                </a:extLst>
              </p:cNvPr>
              <p:cNvSpPr txBox="1"/>
              <p:nvPr/>
            </p:nvSpPr>
            <p:spPr>
              <a:xfrm>
                <a:off x="524800" y="2291900"/>
                <a:ext cx="2084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333333"/>
                    </a:solidFill>
                    <a:latin typeface="Roboto"/>
                    <a:ea typeface="Roboto"/>
                    <a:cs typeface="Roboto"/>
                    <a:sym typeface="Roboto"/>
                  </a:rPr>
                  <a:t>Wireless antenna</a:t>
                </a:r>
                <a:endParaRPr sz="1200" b="1">
                  <a:solidFill>
                    <a:srgbClr val="333333"/>
                  </a:solidFill>
                  <a:latin typeface="Roboto"/>
                  <a:ea typeface="Roboto"/>
                  <a:cs typeface="Roboto"/>
                  <a:sym typeface="Roboto"/>
                </a:endParaRPr>
              </a:p>
              <a:p>
                <a:pPr marL="0" lvl="0" indent="0" algn="l" rtl="0">
                  <a:spcBef>
                    <a:spcPts val="0"/>
                  </a:spcBef>
                  <a:spcAft>
                    <a:spcPts val="0"/>
                  </a:spcAft>
                  <a:buNone/>
                </a:pPr>
                <a:r>
                  <a:rPr lang="en-US" sz="1000" i="1">
                    <a:solidFill>
                      <a:srgbClr val="D29500"/>
                    </a:solidFill>
                    <a:latin typeface="Roboto Medium"/>
                    <a:ea typeface="Roboto Medium"/>
                    <a:cs typeface="Roboto Medium"/>
                    <a:sym typeface="Roboto Medium"/>
                  </a:rPr>
                  <a:t>for communication up to 6m</a:t>
                </a:r>
                <a:endParaRPr sz="1000" i="1">
                  <a:solidFill>
                    <a:srgbClr val="D29500"/>
                  </a:solidFill>
                  <a:latin typeface="Roboto Medium"/>
                  <a:ea typeface="Roboto Medium"/>
                  <a:cs typeface="Roboto Medium"/>
                  <a:sym typeface="Roboto Medium"/>
                </a:endParaRPr>
              </a:p>
            </p:txBody>
          </p:sp>
          <p:cxnSp>
            <p:nvCxnSpPr>
              <p:cNvPr id="19" name="Google Shape;362;p22">
                <a:extLst>
                  <a:ext uri="{FF2B5EF4-FFF2-40B4-BE49-F238E27FC236}">
                    <a16:creationId xmlns:a16="http://schemas.microsoft.com/office/drawing/2014/main" id="{4B7F3A31-FE5A-49F1-BEAC-60C7AFA4E3B4}"/>
                  </a:ext>
                </a:extLst>
              </p:cNvPr>
              <p:cNvCxnSpPr/>
              <p:nvPr/>
            </p:nvCxnSpPr>
            <p:spPr>
              <a:xfrm>
                <a:off x="1646300" y="3712950"/>
                <a:ext cx="1807500" cy="3900"/>
              </a:xfrm>
              <a:prstGeom prst="straightConnector1">
                <a:avLst/>
              </a:prstGeom>
              <a:noFill/>
              <a:ln w="19050" cap="flat" cmpd="sng">
                <a:solidFill>
                  <a:srgbClr val="888888"/>
                </a:solidFill>
                <a:prstDash val="dot"/>
                <a:round/>
                <a:headEnd type="none" w="med" len="med"/>
                <a:tailEnd type="oval" w="med" len="med"/>
              </a:ln>
              <a:effectLst>
                <a:outerShdw blurRad="57150" dist="19050" dir="5400000" algn="bl" rotWithShape="0">
                  <a:srgbClr val="000000">
                    <a:alpha val="50000"/>
                  </a:srgbClr>
                </a:outerShdw>
              </a:effectLst>
            </p:spPr>
          </p:cxnSp>
          <p:sp>
            <p:nvSpPr>
              <p:cNvPr id="20" name="Google Shape;363;p22">
                <a:extLst>
                  <a:ext uri="{FF2B5EF4-FFF2-40B4-BE49-F238E27FC236}">
                    <a16:creationId xmlns:a16="http://schemas.microsoft.com/office/drawing/2014/main" id="{FD6C61CB-B35C-302E-55B3-6D2B35D10630}"/>
                  </a:ext>
                </a:extLst>
              </p:cNvPr>
              <p:cNvSpPr txBox="1"/>
              <p:nvPr/>
            </p:nvSpPr>
            <p:spPr>
              <a:xfrm>
                <a:off x="524800" y="3221475"/>
                <a:ext cx="2003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latin typeface="Roboto"/>
                    <a:ea typeface="Roboto"/>
                    <a:cs typeface="Roboto"/>
                    <a:sym typeface="Roboto"/>
                  </a:rPr>
                  <a:t>Visual Red LED</a:t>
                </a:r>
                <a:endParaRPr sz="1200" b="1">
                  <a:latin typeface="Roboto"/>
                  <a:ea typeface="Roboto"/>
                  <a:cs typeface="Roboto"/>
                  <a:sym typeface="Roboto"/>
                </a:endParaRPr>
              </a:p>
              <a:p>
                <a:pPr marL="0" lvl="0" indent="0" algn="l" rtl="0">
                  <a:spcBef>
                    <a:spcPts val="0"/>
                  </a:spcBef>
                  <a:spcAft>
                    <a:spcPts val="0"/>
                  </a:spcAft>
                  <a:buNone/>
                </a:pPr>
                <a:r>
                  <a:rPr lang="en-US" sz="1000" i="1">
                    <a:solidFill>
                      <a:srgbClr val="D29500"/>
                    </a:solidFill>
                    <a:latin typeface="Roboto Medium"/>
                    <a:ea typeface="Roboto Medium"/>
                    <a:cs typeface="Roboto Medium"/>
                    <a:sym typeface="Roboto Medium"/>
                  </a:rPr>
                  <a:t>allow user which </a:t>
                </a:r>
                <a:endParaRPr sz="1000" i="1">
                  <a:solidFill>
                    <a:srgbClr val="D29500"/>
                  </a:solidFill>
                  <a:latin typeface="Roboto Medium"/>
                  <a:ea typeface="Roboto Medium"/>
                  <a:cs typeface="Roboto Medium"/>
                  <a:sym typeface="Roboto Medium"/>
                </a:endParaRPr>
              </a:p>
              <a:p>
                <a:pPr marL="0" lvl="0" indent="0" algn="l" rtl="0">
                  <a:spcBef>
                    <a:spcPts val="0"/>
                  </a:spcBef>
                  <a:spcAft>
                    <a:spcPts val="0"/>
                  </a:spcAft>
                  <a:buNone/>
                </a:pPr>
                <a:r>
                  <a:rPr lang="en-US" sz="1000" i="1">
                    <a:solidFill>
                      <a:srgbClr val="D29500"/>
                    </a:solidFill>
                    <a:latin typeface="Roboto Medium"/>
                    <a:ea typeface="Roboto Medium"/>
                    <a:cs typeface="Roboto Medium"/>
                    <a:sym typeface="Roboto Medium"/>
                  </a:rPr>
                  <a:t>sensor is </a:t>
                </a:r>
                <a:endParaRPr sz="1000" i="1">
                  <a:solidFill>
                    <a:srgbClr val="D29500"/>
                  </a:solidFill>
                  <a:latin typeface="Roboto Medium"/>
                  <a:ea typeface="Roboto Medium"/>
                  <a:cs typeface="Roboto Medium"/>
                  <a:sym typeface="Roboto Medium"/>
                </a:endParaRPr>
              </a:p>
              <a:p>
                <a:pPr marL="0" lvl="0" indent="0" algn="l" rtl="0">
                  <a:spcBef>
                    <a:spcPts val="0"/>
                  </a:spcBef>
                  <a:spcAft>
                    <a:spcPts val="0"/>
                  </a:spcAft>
                  <a:buNone/>
                </a:pPr>
                <a:r>
                  <a:rPr lang="en-US" sz="1000" i="1">
                    <a:solidFill>
                      <a:srgbClr val="D29500"/>
                    </a:solidFill>
                    <a:latin typeface="Roboto Medium"/>
                    <a:ea typeface="Roboto Medium"/>
                    <a:cs typeface="Roboto Medium"/>
                    <a:sym typeface="Roboto Medium"/>
                  </a:rPr>
                  <a:t>triggered</a:t>
                </a:r>
                <a:endParaRPr>
                  <a:latin typeface="Roboto"/>
                  <a:ea typeface="Roboto"/>
                  <a:cs typeface="Roboto"/>
                  <a:sym typeface="Roboto"/>
                </a:endParaRPr>
              </a:p>
            </p:txBody>
          </p:sp>
          <p:sp>
            <p:nvSpPr>
              <p:cNvPr id="21" name="Google Shape;364;p22">
                <a:extLst>
                  <a:ext uri="{FF2B5EF4-FFF2-40B4-BE49-F238E27FC236}">
                    <a16:creationId xmlns:a16="http://schemas.microsoft.com/office/drawing/2014/main" id="{06247B1B-9149-5144-0CA1-98D33A706934}"/>
                  </a:ext>
                </a:extLst>
              </p:cNvPr>
              <p:cNvSpPr txBox="1"/>
              <p:nvPr/>
            </p:nvSpPr>
            <p:spPr>
              <a:xfrm>
                <a:off x="524800" y="4206213"/>
                <a:ext cx="2003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333333"/>
                    </a:solidFill>
                    <a:latin typeface="Roboto"/>
                    <a:ea typeface="Roboto"/>
                    <a:cs typeface="Roboto"/>
                    <a:sym typeface="Roboto"/>
                  </a:rPr>
                  <a:t>Thermal Sensor N*1</a:t>
                </a:r>
                <a:endParaRPr sz="1200" b="1">
                  <a:solidFill>
                    <a:srgbClr val="333333"/>
                  </a:solidFill>
                  <a:latin typeface="Roboto"/>
                  <a:ea typeface="Roboto"/>
                  <a:cs typeface="Roboto"/>
                  <a:sym typeface="Roboto"/>
                </a:endParaRPr>
              </a:p>
              <a:p>
                <a:pPr marL="0" lvl="0" indent="0" algn="l" rtl="0">
                  <a:spcBef>
                    <a:spcPts val="0"/>
                  </a:spcBef>
                  <a:spcAft>
                    <a:spcPts val="0"/>
                  </a:spcAft>
                  <a:buNone/>
                </a:pPr>
                <a:r>
                  <a:rPr lang="en-US" sz="1000" i="1">
                    <a:solidFill>
                      <a:srgbClr val="D29500"/>
                    </a:solidFill>
                    <a:latin typeface="Roboto Medium"/>
                    <a:ea typeface="Roboto Medium"/>
                    <a:cs typeface="Roboto Medium"/>
                    <a:sym typeface="Roboto Medium"/>
                  </a:rPr>
                  <a:t>from 0 to 125 *C</a:t>
                </a:r>
                <a:endParaRPr sz="1000" i="1">
                  <a:solidFill>
                    <a:srgbClr val="D29500"/>
                  </a:solidFill>
                  <a:latin typeface="Roboto Medium"/>
                  <a:ea typeface="Roboto Medium"/>
                  <a:cs typeface="Roboto Medium"/>
                  <a:sym typeface="Roboto Medium"/>
                </a:endParaRPr>
              </a:p>
              <a:p>
                <a:pPr marL="0" lvl="0" indent="0" algn="l" rtl="0">
                  <a:spcBef>
                    <a:spcPts val="0"/>
                  </a:spcBef>
                  <a:spcAft>
                    <a:spcPts val="0"/>
                  </a:spcAft>
                  <a:buNone/>
                </a:pPr>
                <a:endParaRPr>
                  <a:latin typeface="Roboto"/>
                  <a:ea typeface="Roboto"/>
                  <a:cs typeface="Roboto"/>
                  <a:sym typeface="Roboto"/>
                </a:endParaRPr>
              </a:p>
            </p:txBody>
          </p:sp>
          <p:cxnSp>
            <p:nvCxnSpPr>
              <p:cNvPr id="22" name="Google Shape;365;p22">
                <a:extLst>
                  <a:ext uri="{FF2B5EF4-FFF2-40B4-BE49-F238E27FC236}">
                    <a16:creationId xmlns:a16="http://schemas.microsoft.com/office/drawing/2014/main" id="{6CB1F12C-D1E8-B089-F0E1-08A2308733D3}"/>
                  </a:ext>
                </a:extLst>
              </p:cNvPr>
              <p:cNvCxnSpPr/>
              <p:nvPr/>
            </p:nvCxnSpPr>
            <p:spPr>
              <a:xfrm>
                <a:off x="1716475" y="4509325"/>
                <a:ext cx="1226700" cy="5700"/>
              </a:xfrm>
              <a:prstGeom prst="straightConnector1">
                <a:avLst/>
              </a:prstGeom>
              <a:noFill/>
              <a:ln w="19050" cap="flat" cmpd="sng">
                <a:solidFill>
                  <a:srgbClr val="888888"/>
                </a:solidFill>
                <a:prstDash val="dot"/>
                <a:round/>
                <a:headEnd type="none" w="med" len="med"/>
                <a:tailEnd type="oval" w="med" len="med"/>
              </a:ln>
              <a:effectLst>
                <a:outerShdw blurRad="57150" dist="19050" dir="5400000" algn="bl" rotWithShape="0">
                  <a:srgbClr val="000000">
                    <a:alpha val="50000"/>
                  </a:srgbClr>
                </a:outerShdw>
              </a:effectLst>
            </p:spPr>
          </p:cxnSp>
          <p:sp>
            <p:nvSpPr>
              <p:cNvPr id="23" name="Google Shape;366;p22">
                <a:extLst>
                  <a:ext uri="{FF2B5EF4-FFF2-40B4-BE49-F238E27FC236}">
                    <a16:creationId xmlns:a16="http://schemas.microsoft.com/office/drawing/2014/main" id="{94748336-E0C0-8FA2-F24E-ACDA35AFAC4E}"/>
                  </a:ext>
                </a:extLst>
              </p:cNvPr>
              <p:cNvSpPr txBox="1"/>
              <p:nvPr/>
            </p:nvSpPr>
            <p:spPr>
              <a:xfrm>
                <a:off x="524800" y="4903775"/>
                <a:ext cx="20037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rgbClr val="333333"/>
                    </a:solidFill>
                    <a:latin typeface="Roboto"/>
                    <a:ea typeface="Roboto"/>
                    <a:cs typeface="Roboto"/>
                    <a:sym typeface="Roboto"/>
                  </a:rPr>
                  <a:t>Thermal Sensor N*2 </a:t>
                </a:r>
                <a:endParaRPr sz="1100" b="1">
                  <a:solidFill>
                    <a:srgbClr val="333333"/>
                  </a:solidFill>
                  <a:latin typeface="Roboto"/>
                  <a:ea typeface="Roboto"/>
                  <a:cs typeface="Roboto"/>
                  <a:sym typeface="Roboto"/>
                </a:endParaRPr>
              </a:p>
              <a:p>
                <a:pPr marL="0" lvl="0" indent="0" algn="l" rtl="0">
                  <a:spcBef>
                    <a:spcPts val="0"/>
                  </a:spcBef>
                  <a:spcAft>
                    <a:spcPts val="0"/>
                  </a:spcAft>
                  <a:buNone/>
                </a:pPr>
                <a:r>
                  <a:rPr lang="en-US" sz="1000" i="1">
                    <a:solidFill>
                      <a:srgbClr val="D29500"/>
                    </a:solidFill>
                    <a:latin typeface="Roboto Medium"/>
                    <a:ea typeface="Roboto Medium"/>
                    <a:cs typeface="Roboto Medium"/>
                    <a:sym typeface="Roboto Medium"/>
                  </a:rPr>
                  <a:t>70 or 90 or 100*C</a:t>
                </a:r>
                <a:endParaRPr sz="1000" i="1">
                  <a:solidFill>
                    <a:srgbClr val="D29500"/>
                  </a:solidFill>
                  <a:latin typeface="Roboto Medium"/>
                  <a:ea typeface="Roboto Medium"/>
                  <a:cs typeface="Roboto Medium"/>
                  <a:sym typeface="Roboto Medium"/>
                </a:endParaRPr>
              </a:p>
              <a:p>
                <a:pPr marL="0" lvl="0" indent="0" algn="l" rtl="0">
                  <a:spcBef>
                    <a:spcPts val="0"/>
                  </a:spcBef>
                  <a:spcAft>
                    <a:spcPts val="0"/>
                  </a:spcAft>
                  <a:buNone/>
                </a:pPr>
                <a:endParaRPr>
                  <a:latin typeface="Roboto"/>
                  <a:ea typeface="Roboto"/>
                  <a:cs typeface="Roboto"/>
                  <a:sym typeface="Roboto"/>
                </a:endParaRPr>
              </a:p>
            </p:txBody>
          </p:sp>
          <p:cxnSp>
            <p:nvCxnSpPr>
              <p:cNvPr id="24" name="Google Shape;367;p22">
                <a:extLst>
                  <a:ext uri="{FF2B5EF4-FFF2-40B4-BE49-F238E27FC236}">
                    <a16:creationId xmlns:a16="http://schemas.microsoft.com/office/drawing/2014/main" id="{F225A079-A78A-6821-6D32-45FC0CE2D18D}"/>
                  </a:ext>
                </a:extLst>
              </p:cNvPr>
              <p:cNvCxnSpPr/>
              <p:nvPr/>
            </p:nvCxnSpPr>
            <p:spPr>
              <a:xfrm>
                <a:off x="1936700" y="5069988"/>
                <a:ext cx="1226700" cy="5700"/>
              </a:xfrm>
              <a:prstGeom prst="straightConnector1">
                <a:avLst/>
              </a:prstGeom>
              <a:noFill/>
              <a:ln w="19050" cap="flat" cmpd="sng">
                <a:solidFill>
                  <a:srgbClr val="888888"/>
                </a:solidFill>
                <a:prstDash val="dot"/>
                <a:round/>
                <a:headEnd type="none" w="med" len="med"/>
                <a:tailEnd type="oval" w="med" len="med"/>
              </a:ln>
              <a:effectLst>
                <a:outerShdw blurRad="57150" dist="19050" dir="5400000" algn="bl" rotWithShape="0">
                  <a:srgbClr val="000000">
                    <a:alpha val="50000"/>
                  </a:srgbClr>
                </a:outerShdw>
              </a:effectLst>
            </p:spPr>
          </p:cxnSp>
          <p:sp>
            <p:nvSpPr>
              <p:cNvPr id="25" name="Google Shape;368;p22">
                <a:extLst>
                  <a:ext uri="{FF2B5EF4-FFF2-40B4-BE49-F238E27FC236}">
                    <a16:creationId xmlns:a16="http://schemas.microsoft.com/office/drawing/2014/main" id="{483DA333-C931-1B17-0EC7-9727DCE0BE21}"/>
                  </a:ext>
                </a:extLst>
              </p:cNvPr>
              <p:cNvSpPr/>
              <p:nvPr/>
            </p:nvSpPr>
            <p:spPr>
              <a:xfrm>
                <a:off x="6359700" y="1990525"/>
                <a:ext cx="35400" cy="1825500"/>
              </a:xfrm>
              <a:prstGeom prst="upDownArrow">
                <a:avLst>
                  <a:gd name="adj1" fmla="val 50000"/>
                  <a:gd name="adj2" fmla="val 614548"/>
                </a:avLst>
              </a:prstGeom>
              <a:solidFill>
                <a:srgbClr val="F3F3F3"/>
              </a:solidFill>
              <a:ln>
                <a:noFill/>
              </a:ln>
              <a:effectLst>
                <a:outerShdw blurRad="57150" dist="19050" dir="5400000" algn="bl" rotWithShape="0">
                  <a:srgbClr val="000000">
                    <a:alpha val="7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9;p22">
                <a:extLst>
                  <a:ext uri="{FF2B5EF4-FFF2-40B4-BE49-F238E27FC236}">
                    <a16:creationId xmlns:a16="http://schemas.microsoft.com/office/drawing/2014/main" id="{6BCBEACE-7150-5684-E747-288201567D7A}"/>
                  </a:ext>
                </a:extLst>
              </p:cNvPr>
              <p:cNvSpPr/>
              <p:nvPr/>
            </p:nvSpPr>
            <p:spPr>
              <a:xfrm rot="3628558" flipH="1">
                <a:off x="4955976" y="3328776"/>
                <a:ext cx="67575" cy="2988891"/>
              </a:xfrm>
              <a:prstGeom prst="upDownArrow">
                <a:avLst>
                  <a:gd name="adj1" fmla="val 50000"/>
                  <a:gd name="adj2" fmla="val 614548"/>
                </a:avLst>
              </a:prstGeom>
              <a:solidFill>
                <a:srgbClr val="F3F3F3"/>
              </a:solidFill>
              <a:ln>
                <a:noFill/>
              </a:ln>
              <a:effectLst>
                <a:outerShdw blurRad="57150" dist="19050" dir="5400000" algn="bl" rotWithShape="0">
                  <a:srgbClr val="000000">
                    <a:alpha val="7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0;p22">
                <a:extLst>
                  <a:ext uri="{FF2B5EF4-FFF2-40B4-BE49-F238E27FC236}">
                    <a16:creationId xmlns:a16="http://schemas.microsoft.com/office/drawing/2014/main" id="{94FC3B29-150C-D05B-E65F-7115876E9A97}"/>
                  </a:ext>
                </a:extLst>
              </p:cNvPr>
              <p:cNvSpPr/>
              <p:nvPr/>
            </p:nvSpPr>
            <p:spPr>
              <a:xfrm rot="-3402386">
                <a:off x="2969630" y="4737505"/>
                <a:ext cx="48094" cy="1133183"/>
              </a:xfrm>
              <a:prstGeom prst="upDownArrow">
                <a:avLst>
                  <a:gd name="adj1" fmla="val 50000"/>
                  <a:gd name="adj2" fmla="val 614548"/>
                </a:avLst>
              </a:prstGeom>
              <a:solidFill>
                <a:srgbClr val="F3F3F3"/>
              </a:solidFill>
              <a:ln>
                <a:noFill/>
              </a:ln>
              <a:effectLst>
                <a:outerShdw blurRad="57150" dist="19050" dir="5400000" algn="bl" rotWithShape="0">
                  <a:srgbClr val="000000">
                    <a:alpha val="7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1;p22">
                <a:extLst>
                  <a:ext uri="{FF2B5EF4-FFF2-40B4-BE49-F238E27FC236}">
                    <a16:creationId xmlns:a16="http://schemas.microsoft.com/office/drawing/2014/main" id="{38CB6FE0-EEC2-E66B-2BAE-C9B6D341967C}"/>
                  </a:ext>
                </a:extLst>
              </p:cNvPr>
              <p:cNvSpPr txBox="1"/>
              <p:nvPr/>
            </p:nvSpPr>
            <p:spPr>
              <a:xfrm rot="5400000">
                <a:off x="6149350" y="2736200"/>
                <a:ext cx="731700" cy="338700"/>
              </a:xfrm>
              <a:prstGeom prst="rect">
                <a:avLst/>
              </a:prstGeom>
              <a:noFill/>
              <a:ln>
                <a:noFill/>
              </a:ln>
              <a:effectLst>
                <a:outerShdw blurRad="71438" dist="38100" dir="5640000" algn="bl" rotWithShape="0">
                  <a:srgbClr val="000000">
                    <a:alpha val="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rgbClr val="D29500"/>
                    </a:solidFill>
                    <a:latin typeface="Roboto"/>
                    <a:ea typeface="Roboto"/>
                    <a:cs typeface="Roboto"/>
                    <a:sym typeface="Roboto"/>
                  </a:rPr>
                  <a:t>14 mm</a:t>
                </a:r>
                <a:endParaRPr sz="1200" b="1">
                  <a:solidFill>
                    <a:srgbClr val="D29500"/>
                  </a:solidFill>
                  <a:latin typeface="Roboto"/>
                  <a:ea typeface="Roboto"/>
                  <a:cs typeface="Roboto"/>
                  <a:sym typeface="Roboto"/>
                </a:endParaRPr>
              </a:p>
            </p:txBody>
          </p:sp>
          <p:sp>
            <p:nvSpPr>
              <p:cNvPr id="29" name="Google Shape;372;p22">
                <a:extLst>
                  <a:ext uri="{FF2B5EF4-FFF2-40B4-BE49-F238E27FC236}">
                    <a16:creationId xmlns:a16="http://schemas.microsoft.com/office/drawing/2014/main" id="{AA714171-BEF6-800E-BDAD-42A66804A120}"/>
                  </a:ext>
                </a:extLst>
              </p:cNvPr>
              <p:cNvSpPr txBox="1"/>
              <p:nvPr/>
            </p:nvSpPr>
            <p:spPr>
              <a:xfrm rot="-1882234">
                <a:off x="4869174" y="4675057"/>
                <a:ext cx="731889" cy="338753"/>
              </a:xfrm>
              <a:prstGeom prst="rect">
                <a:avLst/>
              </a:prstGeom>
              <a:noFill/>
              <a:ln>
                <a:noFill/>
              </a:ln>
              <a:effectLst>
                <a:outerShdw dist="9525" dir="4500000" algn="bl" rotWithShape="0">
                  <a:srgbClr val="000000">
                    <a:alpha val="14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rgbClr val="D29500"/>
                    </a:solidFill>
                    <a:latin typeface="Roboto"/>
                    <a:ea typeface="Roboto"/>
                    <a:cs typeface="Roboto"/>
                    <a:sym typeface="Roboto"/>
                  </a:rPr>
                  <a:t>28 mm</a:t>
                </a:r>
                <a:endParaRPr sz="1200" b="1">
                  <a:solidFill>
                    <a:srgbClr val="D29500"/>
                  </a:solidFill>
                  <a:latin typeface="Roboto"/>
                  <a:ea typeface="Roboto"/>
                  <a:cs typeface="Roboto"/>
                  <a:sym typeface="Roboto"/>
                </a:endParaRPr>
              </a:p>
            </p:txBody>
          </p:sp>
          <p:sp>
            <p:nvSpPr>
              <p:cNvPr id="30" name="Google Shape;373;p22">
                <a:extLst>
                  <a:ext uri="{FF2B5EF4-FFF2-40B4-BE49-F238E27FC236}">
                    <a16:creationId xmlns:a16="http://schemas.microsoft.com/office/drawing/2014/main" id="{5D737CD3-5AC3-10CC-AB9E-CAE28FBB4B10}"/>
                  </a:ext>
                </a:extLst>
              </p:cNvPr>
              <p:cNvSpPr txBox="1"/>
              <p:nvPr/>
            </p:nvSpPr>
            <p:spPr>
              <a:xfrm rot="1435031">
                <a:off x="2565639" y="5313376"/>
                <a:ext cx="731841" cy="338598"/>
              </a:xfrm>
              <a:prstGeom prst="rect">
                <a:avLst/>
              </a:prstGeom>
              <a:noFill/>
              <a:ln>
                <a:noFill/>
              </a:ln>
              <a:effectLst>
                <a:outerShdw dist="9525" dir="4500000" algn="bl" rotWithShape="0">
                  <a:srgbClr val="000000">
                    <a:alpha val="14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rgbClr val="D29500"/>
                    </a:solidFill>
                    <a:latin typeface="Roboto"/>
                    <a:ea typeface="Roboto"/>
                    <a:cs typeface="Roboto"/>
                    <a:sym typeface="Roboto"/>
                  </a:rPr>
                  <a:t>9 mm</a:t>
                </a:r>
                <a:endParaRPr sz="1200" b="1">
                  <a:solidFill>
                    <a:srgbClr val="D29500"/>
                  </a:solidFill>
                  <a:latin typeface="Roboto"/>
                  <a:ea typeface="Roboto"/>
                  <a:cs typeface="Roboto"/>
                  <a:sym typeface="Roboto"/>
                </a:endParaRPr>
              </a:p>
            </p:txBody>
          </p:sp>
        </p:grpSp>
      </p:grpSp>
      <p:grpSp>
        <p:nvGrpSpPr>
          <p:cNvPr id="31" name="Google Shape;374;p22">
            <a:extLst>
              <a:ext uri="{FF2B5EF4-FFF2-40B4-BE49-F238E27FC236}">
                <a16:creationId xmlns:a16="http://schemas.microsoft.com/office/drawing/2014/main" id="{CCD0EC42-7CF4-F569-2768-6A9A53A41AD4}"/>
              </a:ext>
            </a:extLst>
          </p:cNvPr>
          <p:cNvGrpSpPr/>
          <p:nvPr/>
        </p:nvGrpSpPr>
        <p:grpSpPr>
          <a:xfrm>
            <a:off x="487472" y="1449505"/>
            <a:ext cx="3868682" cy="4226812"/>
            <a:chOff x="592150" y="1596825"/>
            <a:chExt cx="3080075" cy="3888600"/>
          </a:xfrm>
        </p:grpSpPr>
        <p:sp>
          <p:nvSpPr>
            <p:cNvPr id="32" name="Google Shape;375;p22">
              <a:extLst>
                <a:ext uri="{FF2B5EF4-FFF2-40B4-BE49-F238E27FC236}">
                  <a16:creationId xmlns:a16="http://schemas.microsoft.com/office/drawing/2014/main" id="{A810C08F-688B-406C-731A-E79DF936A347}"/>
                </a:ext>
              </a:extLst>
            </p:cNvPr>
            <p:cNvSpPr/>
            <p:nvPr/>
          </p:nvSpPr>
          <p:spPr>
            <a:xfrm>
              <a:off x="592150" y="1596825"/>
              <a:ext cx="2644200" cy="3888600"/>
            </a:xfrm>
            <a:prstGeom prst="rect">
              <a:avLst/>
            </a:prstGeom>
            <a:solidFill>
              <a:srgbClr val="F3F3F3"/>
            </a:solidFill>
            <a:ln>
              <a:noFill/>
            </a:ln>
            <a:effectLst>
              <a:outerShdw blurRad="85725" dist="28575" dir="10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76;p22">
              <a:extLst>
                <a:ext uri="{FF2B5EF4-FFF2-40B4-BE49-F238E27FC236}">
                  <a16:creationId xmlns:a16="http://schemas.microsoft.com/office/drawing/2014/main" id="{7BE2050E-51DF-A24C-A839-004078335100}"/>
                </a:ext>
              </a:extLst>
            </p:cNvPr>
            <p:cNvSpPr/>
            <p:nvPr/>
          </p:nvSpPr>
          <p:spPr>
            <a:xfrm>
              <a:off x="672225" y="1765625"/>
              <a:ext cx="2309100" cy="730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1600" b="1" dirty="0">
                  <a:solidFill>
                    <a:schemeClr val="dk1"/>
                  </a:solidFill>
                  <a:latin typeface="Roboto"/>
                  <a:ea typeface="Roboto"/>
                  <a:cs typeface="Roboto"/>
                  <a:sym typeface="Roboto"/>
                </a:rPr>
                <a:t>Models available : </a:t>
              </a:r>
              <a:br>
                <a:rPr lang="en-US" sz="1600" dirty="0">
                  <a:solidFill>
                    <a:schemeClr val="dk1"/>
                  </a:solidFill>
                  <a:latin typeface="Roboto"/>
                  <a:ea typeface="Roboto"/>
                  <a:cs typeface="Roboto"/>
                  <a:sym typeface="Roboto"/>
                </a:rPr>
              </a:br>
              <a:r>
                <a:rPr lang="en-US" dirty="0">
                  <a:solidFill>
                    <a:schemeClr val="dk1"/>
                  </a:solidFill>
                  <a:latin typeface="Roboto"/>
                  <a:ea typeface="Roboto"/>
                  <a:cs typeface="Roboto"/>
                  <a:sym typeface="Roboto"/>
                </a:rPr>
                <a:t>TWS70, TWS90, TWS100</a:t>
              </a:r>
              <a:endParaRPr dirty="0">
                <a:solidFill>
                  <a:schemeClr val="dk1"/>
                </a:solidFill>
                <a:latin typeface="Roboto"/>
                <a:ea typeface="Roboto"/>
                <a:cs typeface="Roboto"/>
                <a:sym typeface="Roboto"/>
              </a:endParaRPr>
            </a:p>
          </p:txBody>
        </p:sp>
        <p:sp>
          <p:nvSpPr>
            <p:cNvPr id="34" name="Google Shape;377;p22">
              <a:extLst>
                <a:ext uri="{FF2B5EF4-FFF2-40B4-BE49-F238E27FC236}">
                  <a16:creationId xmlns:a16="http://schemas.microsoft.com/office/drawing/2014/main" id="{B4275801-15CF-443F-A25A-78E1AE58E445}"/>
                </a:ext>
              </a:extLst>
            </p:cNvPr>
            <p:cNvSpPr txBox="1"/>
            <p:nvPr/>
          </p:nvSpPr>
          <p:spPr>
            <a:xfrm>
              <a:off x="672225" y="3520663"/>
              <a:ext cx="3000000" cy="1739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600" b="1" dirty="0">
                  <a:solidFill>
                    <a:schemeClr val="dk1"/>
                  </a:solidFill>
                  <a:latin typeface="Roboto"/>
                  <a:ea typeface="Roboto"/>
                  <a:cs typeface="Roboto"/>
                  <a:sym typeface="Roboto"/>
                </a:rPr>
                <a:t>4 operating modes</a:t>
              </a:r>
              <a:endParaRPr sz="1600" b="1" dirty="0">
                <a:solidFill>
                  <a:schemeClr val="dk1"/>
                </a:solidFill>
                <a:latin typeface="Roboto"/>
                <a:ea typeface="Roboto"/>
                <a:cs typeface="Roboto"/>
                <a:sym typeface="Roboto"/>
              </a:endParaRPr>
            </a:p>
            <a:p>
              <a:pPr marL="457200" lvl="0" indent="-317500" algn="l" rtl="0">
                <a:lnSpc>
                  <a:spcPct val="150000"/>
                </a:lnSpc>
                <a:spcBef>
                  <a:spcPts val="0"/>
                </a:spcBef>
                <a:spcAft>
                  <a:spcPts val="0"/>
                </a:spcAft>
                <a:buClr>
                  <a:schemeClr val="dk1"/>
                </a:buClr>
                <a:buSzPts val="1400"/>
                <a:buFont typeface="Roboto"/>
                <a:buChar char="❏"/>
              </a:pPr>
              <a:r>
                <a:rPr lang="en-US" dirty="0">
                  <a:solidFill>
                    <a:schemeClr val="dk1"/>
                  </a:solidFill>
                  <a:latin typeface="Roboto"/>
                  <a:ea typeface="Roboto"/>
                  <a:cs typeface="Roboto"/>
                  <a:sym typeface="Roboto"/>
                </a:rPr>
                <a:t>Test</a:t>
              </a:r>
              <a:endParaRPr dirty="0">
                <a:solidFill>
                  <a:schemeClr val="dk1"/>
                </a:solidFill>
                <a:latin typeface="Roboto"/>
                <a:ea typeface="Roboto"/>
                <a:cs typeface="Roboto"/>
                <a:sym typeface="Roboto"/>
              </a:endParaRPr>
            </a:p>
            <a:p>
              <a:pPr marL="457200" lvl="0" indent="-317500" algn="l" rtl="0">
                <a:lnSpc>
                  <a:spcPct val="150000"/>
                </a:lnSpc>
                <a:spcBef>
                  <a:spcPts val="0"/>
                </a:spcBef>
                <a:spcAft>
                  <a:spcPts val="0"/>
                </a:spcAft>
                <a:buClr>
                  <a:schemeClr val="dk1"/>
                </a:buClr>
                <a:buSzPts val="1400"/>
                <a:buFont typeface="Roboto"/>
                <a:buChar char="❏"/>
              </a:pPr>
              <a:r>
                <a:rPr lang="en-US" dirty="0">
                  <a:solidFill>
                    <a:schemeClr val="dk1"/>
                  </a:solidFill>
                  <a:latin typeface="Roboto"/>
                  <a:ea typeface="Roboto"/>
                  <a:cs typeface="Roboto"/>
                  <a:sym typeface="Roboto"/>
                </a:rPr>
                <a:t>Commissioning**</a:t>
              </a:r>
              <a:endParaRPr dirty="0">
                <a:solidFill>
                  <a:schemeClr val="dk1"/>
                </a:solidFill>
                <a:latin typeface="Roboto"/>
                <a:ea typeface="Roboto"/>
                <a:cs typeface="Roboto"/>
                <a:sym typeface="Roboto"/>
              </a:endParaRPr>
            </a:p>
            <a:p>
              <a:pPr marL="457200" lvl="0" indent="-317500" algn="l" rtl="0">
                <a:lnSpc>
                  <a:spcPct val="150000"/>
                </a:lnSpc>
                <a:spcBef>
                  <a:spcPts val="0"/>
                </a:spcBef>
                <a:spcAft>
                  <a:spcPts val="0"/>
                </a:spcAft>
                <a:buClr>
                  <a:schemeClr val="dk1"/>
                </a:buClr>
                <a:buSzPts val="1400"/>
                <a:buFont typeface="Roboto"/>
                <a:buChar char="❏"/>
              </a:pPr>
              <a:r>
                <a:rPr lang="en-US" dirty="0">
                  <a:solidFill>
                    <a:schemeClr val="dk1"/>
                  </a:solidFill>
                  <a:latin typeface="Roboto"/>
                  <a:ea typeface="Roboto"/>
                  <a:cs typeface="Roboto"/>
                  <a:sym typeface="Roboto"/>
                </a:rPr>
                <a:t>Alarm</a:t>
              </a:r>
              <a:endParaRPr dirty="0">
                <a:solidFill>
                  <a:schemeClr val="dk1"/>
                </a:solidFill>
                <a:latin typeface="Roboto"/>
                <a:ea typeface="Roboto"/>
                <a:cs typeface="Roboto"/>
                <a:sym typeface="Roboto"/>
              </a:endParaRPr>
            </a:p>
            <a:p>
              <a:pPr marL="457200" lvl="0" indent="-317500" algn="l" rtl="0">
                <a:lnSpc>
                  <a:spcPct val="150000"/>
                </a:lnSpc>
                <a:spcBef>
                  <a:spcPts val="0"/>
                </a:spcBef>
                <a:spcAft>
                  <a:spcPts val="0"/>
                </a:spcAft>
                <a:buClr>
                  <a:schemeClr val="dk1"/>
                </a:buClr>
                <a:buSzPts val="1400"/>
                <a:buFont typeface="Roboto"/>
                <a:buChar char="❏"/>
              </a:pPr>
              <a:r>
                <a:rPr lang="en-US" dirty="0">
                  <a:solidFill>
                    <a:schemeClr val="dk1"/>
                  </a:solidFill>
                  <a:latin typeface="Roboto"/>
                  <a:ea typeface="Roboto"/>
                  <a:cs typeface="Roboto"/>
                  <a:sym typeface="Roboto"/>
                </a:rPr>
                <a:t>Health Check</a:t>
              </a:r>
              <a:endParaRPr sz="1600" dirty="0">
                <a:solidFill>
                  <a:schemeClr val="dk1"/>
                </a:solidFill>
                <a:latin typeface="Roboto"/>
                <a:ea typeface="Roboto"/>
                <a:cs typeface="Roboto"/>
                <a:sym typeface="Roboto"/>
              </a:endParaRPr>
            </a:p>
          </p:txBody>
        </p:sp>
        <p:sp>
          <p:nvSpPr>
            <p:cNvPr id="35" name="Google Shape;378;p22">
              <a:extLst>
                <a:ext uri="{FF2B5EF4-FFF2-40B4-BE49-F238E27FC236}">
                  <a16:creationId xmlns:a16="http://schemas.microsoft.com/office/drawing/2014/main" id="{D7A0B7A8-82B2-5927-C3F8-CA33380B7FDD}"/>
                </a:ext>
              </a:extLst>
            </p:cNvPr>
            <p:cNvSpPr txBox="1"/>
            <p:nvPr/>
          </p:nvSpPr>
          <p:spPr>
            <a:xfrm>
              <a:off x="672225" y="2618200"/>
              <a:ext cx="3000000" cy="769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600" b="1" dirty="0">
                  <a:solidFill>
                    <a:schemeClr val="dk1"/>
                  </a:solidFill>
                  <a:latin typeface="Roboto"/>
                  <a:ea typeface="Roboto"/>
                  <a:cs typeface="Roboto"/>
                  <a:sym typeface="Roboto"/>
                </a:rPr>
                <a:t>Thresholds available* :</a:t>
              </a:r>
              <a:br>
                <a:rPr lang="en-US" sz="1600" dirty="0">
                  <a:solidFill>
                    <a:schemeClr val="dk1"/>
                  </a:solidFill>
                  <a:latin typeface="Roboto"/>
                  <a:ea typeface="Roboto"/>
                  <a:cs typeface="Roboto"/>
                  <a:sym typeface="Roboto"/>
                </a:rPr>
              </a:br>
              <a:r>
                <a:rPr lang="en-US" dirty="0">
                  <a:solidFill>
                    <a:schemeClr val="accent1"/>
                  </a:solidFill>
                  <a:latin typeface="Roboto"/>
                  <a:ea typeface="Roboto"/>
                  <a:cs typeface="Roboto"/>
                  <a:sym typeface="Roboto"/>
                </a:rPr>
                <a:t>70℃, 90℃, 100℃</a:t>
              </a:r>
              <a:endParaRPr sz="1500" dirty="0"/>
            </a:p>
          </p:txBody>
        </p:sp>
      </p:grpSp>
      <p:sp>
        <p:nvSpPr>
          <p:cNvPr id="36" name="Google Shape;379;p22">
            <a:extLst>
              <a:ext uri="{FF2B5EF4-FFF2-40B4-BE49-F238E27FC236}">
                <a16:creationId xmlns:a16="http://schemas.microsoft.com/office/drawing/2014/main" id="{9A9CF532-B0FD-4A9F-862F-73ED5C67214E}"/>
              </a:ext>
            </a:extLst>
          </p:cNvPr>
          <p:cNvSpPr txBox="1"/>
          <p:nvPr/>
        </p:nvSpPr>
        <p:spPr>
          <a:xfrm>
            <a:off x="605861" y="5674133"/>
            <a:ext cx="1894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i="1" dirty="0">
                <a:latin typeface="Roboto"/>
                <a:ea typeface="Roboto"/>
                <a:cs typeface="Roboto"/>
                <a:sym typeface="Roboto"/>
              </a:rPr>
              <a:t>*thresholds are factory set</a:t>
            </a:r>
            <a:endParaRPr sz="1000" b="1" i="1" dirty="0">
              <a:latin typeface="Roboto"/>
              <a:ea typeface="Roboto"/>
              <a:cs typeface="Roboto"/>
              <a:sym typeface="Roboto"/>
            </a:endParaRPr>
          </a:p>
          <a:p>
            <a:pPr marL="0" lvl="0" indent="0" algn="l" rtl="0">
              <a:spcBef>
                <a:spcPts val="0"/>
              </a:spcBef>
              <a:spcAft>
                <a:spcPts val="0"/>
              </a:spcAft>
              <a:buNone/>
            </a:pPr>
            <a:r>
              <a:rPr lang="en-US" sz="1000" b="1" i="1" dirty="0">
                <a:latin typeface="Roboto"/>
                <a:ea typeface="Roboto"/>
                <a:cs typeface="Roboto"/>
                <a:sym typeface="Roboto"/>
              </a:rPr>
              <a:t>**available Q2 2024</a:t>
            </a:r>
            <a:endParaRPr sz="1000" b="1" i="1" dirty="0">
              <a:latin typeface="Roboto"/>
              <a:ea typeface="Roboto"/>
              <a:cs typeface="Roboto"/>
              <a:sym typeface="Roboto"/>
            </a:endParaRPr>
          </a:p>
        </p:txBody>
      </p:sp>
    </p:spTree>
    <p:extLst>
      <p:ext uri="{BB962C8B-B14F-4D97-AF65-F5344CB8AC3E}">
        <p14:creationId xmlns:p14="http://schemas.microsoft.com/office/powerpoint/2010/main" val="40498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97;p23">
            <a:extLst>
              <a:ext uri="{FF2B5EF4-FFF2-40B4-BE49-F238E27FC236}">
                <a16:creationId xmlns:a16="http://schemas.microsoft.com/office/drawing/2014/main" id="{E00D82B6-429E-C637-DC2A-3DE505DE4BC3}"/>
              </a:ext>
            </a:extLst>
          </p:cNvPr>
          <p:cNvPicPr preferRelativeResize="0"/>
          <p:nvPr/>
        </p:nvPicPr>
        <p:blipFill rotWithShape="1">
          <a:blip r:embed="rId2">
            <a:alphaModFix/>
          </a:blip>
          <a:srcRect l="4970" t="8634"/>
          <a:stretch/>
        </p:blipFill>
        <p:spPr>
          <a:xfrm>
            <a:off x="440004" y="2961451"/>
            <a:ext cx="1941775" cy="1794001"/>
          </a:xfrm>
          <a:prstGeom prst="rect">
            <a:avLst/>
          </a:prstGeom>
          <a:noFill/>
          <a:ln>
            <a:noFill/>
          </a:ln>
          <a:effectLst>
            <a:outerShdw blurRad="200025" dist="142875" dir="6480000" algn="bl" rotWithShape="0">
              <a:srgbClr val="000000">
                <a:alpha val="50000"/>
              </a:srgbClr>
            </a:outerShdw>
          </a:effectLst>
        </p:spPr>
      </p:pic>
      <p:sp>
        <p:nvSpPr>
          <p:cNvPr id="5" name="Google Shape;398;p23">
            <a:extLst>
              <a:ext uri="{FF2B5EF4-FFF2-40B4-BE49-F238E27FC236}">
                <a16:creationId xmlns:a16="http://schemas.microsoft.com/office/drawing/2014/main" id="{7C7B9737-6194-A42C-4ADC-56ACC14DAE8D}"/>
              </a:ext>
            </a:extLst>
          </p:cNvPr>
          <p:cNvSpPr txBox="1"/>
          <p:nvPr/>
        </p:nvSpPr>
        <p:spPr>
          <a:xfrm>
            <a:off x="394018" y="4755451"/>
            <a:ext cx="20037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rgbClr val="333333"/>
                </a:solidFill>
                <a:latin typeface="Roboto"/>
                <a:ea typeface="Roboto"/>
                <a:cs typeface="Roboto"/>
                <a:sym typeface="Roboto"/>
              </a:rPr>
              <a:t>Strap or cables ties</a:t>
            </a:r>
            <a:endParaRPr sz="1100" b="1">
              <a:solidFill>
                <a:srgbClr val="333333"/>
              </a:solidFill>
              <a:latin typeface="Roboto"/>
              <a:ea typeface="Roboto"/>
              <a:cs typeface="Roboto"/>
              <a:sym typeface="Roboto"/>
            </a:endParaRPr>
          </a:p>
          <a:p>
            <a:pPr marL="0" lvl="0" indent="0" algn="l" rtl="0">
              <a:spcBef>
                <a:spcPts val="0"/>
              </a:spcBef>
              <a:spcAft>
                <a:spcPts val="0"/>
              </a:spcAft>
              <a:buNone/>
            </a:pPr>
            <a:r>
              <a:rPr lang="en-US" sz="1000" i="1">
                <a:solidFill>
                  <a:srgbClr val="D29500"/>
                </a:solidFill>
                <a:latin typeface="Roboto Medium"/>
                <a:ea typeface="Roboto Medium"/>
                <a:cs typeface="Roboto Medium"/>
                <a:sym typeface="Roboto Medium"/>
              </a:rPr>
              <a:t>For limited access locations</a:t>
            </a:r>
            <a:endParaRPr sz="1000" i="1">
              <a:solidFill>
                <a:srgbClr val="D29500"/>
              </a:solidFill>
              <a:latin typeface="Roboto Medium"/>
              <a:ea typeface="Roboto Medium"/>
              <a:cs typeface="Roboto Medium"/>
              <a:sym typeface="Roboto Medium"/>
            </a:endParaRPr>
          </a:p>
          <a:p>
            <a:pPr marL="0" lvl="0" indent="0" algn="l" rtl="0">
              <a:spcBef>
                <a:spcPts val="0"/>
              </a:spcBef>
              <a:spcAft>
                <a:spcPts val="0"/>
              </a:spcAft>
              <a:buNone/>
            </a:pPr>
            <a:r>
              <a:rPr lang="en-US" sz="1000" i="1">
                <a:solidFill>
                  <a:srgbClr val="D29500"/>
                </a:solidFill>
                <a:latin typeface="Roboto Medium"/>
                <a:ea typeface="Roboto Medium"/>
                <a:cs typeface="Roboto Medium"/>
                <a:sym typeface="Roboto Medium"/>
              </a:rPr>
              <a:t>For low diameter conductors</a:t>
            </a:r>
            <a:endParaRPr sz="1000" i="1">
              <a:solidFill>
                <a:srgbClr val="D29500"/>
              </a:solidFill>
              <a:latin typeface="Roboto Medium"/>
              <a:ea typeface="Roboto Medium"/>
              <a:cs typeface="Roboto Medium"/>
              <a:sym typeface="Roboto Medium"/>
            </a:endParaRPr>
          </a:p>
          <a:p>
            <a:pPr marL="0" lvl="0" indent="0" algn="l" rtl="0">
              <a:spcBef>
                <a:spcPts val="0"/>
              </a:spcBef>
              <a:spcAft>
                <a:spcPts val="0"/>
              </a:spcAft>
              <a:buNone/>
            </a:pPr>
            <a:endParaRPr>
              <a:latin typeface="Roboto"/>
              <a:ea typeface="Roboto"/>
              <a:cs typeface="Roboto"/>
              <a:sym typeface="Roboto"/>
            </a:endParaRPr>
          </a:p>
        </p:txBody>
      </p:sp>
      <p:grpSp>
        <p:nvGrpSpPr>
          <p:cNvPr id="6" name="Google Shape;399;p23">
            <a:extLst>
              <a:ext uri="{FF2B5EF4-FFF2-40B4-BE49-F238E27FC236}">
                <a16:creationId xmlns:a16="http://schemas.microsoft.com/office/drawing/2014/main" id="{45F1BC0F-1D94-D613-9FE9-5AD073470F80}"/>
              </a:ext>
            </a:extLst>
          </p:cNvPr>
          <p:cNvGrpSpPr/>
          <p:nvPr/>
        </p:nvGrpSpPr>
        <p:grpSpPr>
          <a:xfrm>
            <a:off x="436536" y="1793013"/>
            <a:ext cx="2311312" cy="431018"/>
            <a:chOff x="592149" y="1806170"/>
            <a:chExt cx="4281000" cy="904551"/>
          </a:xfrm>
        </p:grpSpPr>
        <p:sp>
          <p:nvSpPr>
            <p:cNvPr id="7" name="Google Shape;400;p23">
              <a:extLst>
                <a:ext uri="{FF2B5EF4-FFF2-40B4-BE49-F238E27FC236}">
                  <a16:creationId xmlns:a16="http://schemas.microsoft.com/office/drawing/2014/main" id="{8CB86CAB-7B74-56EB-CDAC-A56952900DD3}"/>
                </a:ext>
              </a:extLst>
            </p:cNvPr>
            <p:cNvSpPr/>
            <p:nvPr/>
          </p:nvSpPr>
          <p:spPr>
            <a:xfrm>
              <a:off x="592149" y="1806221"/>
              <a:ext cx="4281000" cy="904500"/>
            </a:xfrm>
            <a:prstGeom prst="rect">
              <a:avLst/>
            </a:prstGeom>
            <a:solidFill>
              <a:srgbClr val="F3F3F3"/>
            </a:solidFill>
            <a:ln>
              <a:noFill/>
            </a:ln>
            <a:effectLst>
              <a:outerShdw blurRad="85725" dist="28575" dir="10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1;p23">
              <a:extLst>
                <a:ext uri="{FF2B5EF4-FFF2-40B4-BE49-F238E27FC236}">
                  <a16:creationId xmlns:a16="http://schemas.microsoft.com/office/drawing/2014/main" id="{B726920D-BF94-CC6D-EE6F-AA5041F59082}"/>
                </a:ext>
              </a:extLst>
            </p:cNvPr>
            <p:cNvSpPr txBox="1"/>
            <p:nvPr/>
          </p:nvSpPr>
          <p:spPr>
            <a:xfrm>
              <a:off x="716706" y="1806170"/>
              <a:ext cx="4074300" cy="904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600" b="1">
                  <a:solidFill>
                    <a:schemeClr val="dk1"/>
                  </a:solidFill>
                  <a:latin typeface="Roboto"/>
                  <a:ea typeface="Roboto"/>
                  <a:cs typeface="Roboto"/>
                  <a:sym typeface="Roboto"/>
                </a:rPr>
                <a:t>3 mounting versions</a:t>
              </a:r>
              <a:endParaRPr>
                <a:solidFill>
                  <a:schemeClr val="dk1"/>
                </a:solidFill>
                <a:latin typeface="Roboto"/>
                <a:ea typeface="Roboto"/>
                <a:cs typeface="Roboto"/>
                <a:sym typeface="Roboto"/>
              </a:endParaRPr>
            </a:p>
          </p:txBody>
        </p:sp>
      </p:grpSp>
      <p:pic>
        <p:nvPicPr>
          <p:cNvPr id="9" name="Google Shape;403;p23">
            <a:extLst>
              <a:ext uri="{FF2B5EF4-FFF2-40B4-BE49-F238E27FC236}">
                <a16:creationId xmlns:a16="http://schemas.microsoft.com/office/drawing/2014/main" id="{BBDBF0E5-67AA-2202-D669-DB81A1342295}"/>
              </a:ext>
            </a:extLst>
          </p:cNvPr>
          <p:cNvPicPr preferRelativeResize="0"/>
          <p:nvPr/>
        </p:nvPicPr>
        <p:blipFill>
          <a:blip r:embed="rId3">
            <a:alphaModFix/>
          </a:blip>
          <a:stretch>
            <a:fillRect/>
          </a:stretch>
        </p:blipFill>
        <p:spPr>
          <a:xfrm>
            <a:off x="4665556" y="2703321"/>
            <a:ext cx="3097200" cy="2573530"/>
          </a:xfrm>
          <a:prstGeom prst="rect">
            <a:avLst/>
          </a:prstGeom>
          <a:noFill/>
          <a:ln>
            <a:noFill/>
          </a:ln>
        </p:spPr>
      </p:pic>
      <p:sp>
        <p:nvSpPr>
          <p:cNvPr id="10" name="Google Shape;404;p23">
            <a:extLst>
              <a:ext uri="{FF2B5EF4-FFF2-40B4-BE49-F238E27FC236}">
                <a16:creationId xmlns:a16="http://schemas.microsoft.com/office/drawing/2014/main" id="{EE15D285-25BD-1D98-A8EC-A26F4E1C452E}"/>
              </a:ext>
            </a:extLst>
          </p:cNvPr>
          <p:cNvSpPr txBox="1"/>
          <p:nvPr/>
        </p:nvSpPr>
        <p:spPr>
          <a:xfrm>
            <a:off x="5365243" y="4755451"/>
            <a:ext cx="20037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rgbClr val="333333"/>
                </a:solidFill>
                <a:latin typeface="Roboto"/>
                <a:ea typeface="Roboto"/>
                <a:cs typeface="Roboto"/>
                <a:sym typeface="Roboto"/>
              </a:rPr>
              <a:t>Molded mounting hole</a:t>
            </a:r>
            <a:endParaRPr sz="1100" b="1">
              <a:solidFill>
                <a:srgbClr val="333333"/>
              </a:solidFill>
              <a:latin typeface="Roboto"/>
              <a:ea typeface="Roboto"/>
              <a:cs typeface="Roboto"/>
              <a:sym typeface="Roboto"/>
            </a:endParaRPr>
          </a:p>
          <a:p>
            <a:pPr marL="0" lvl="0" indent="0" algn="l" rtl="0">
              <a:spcBef>
                <a:spcPts val="0"/>
              </a:spcBef>
              <a:spcAft>
                <a:spcPts val="0"/>
              </a:spcAft>
              <a:buNone/>
            </a:pPr>
            <a:r>
              <a:rPr lang="en-US" sz="1000" i="1">
                <a:solidFill>
                  <a:srgbClr val="D29500"/>
                </a:solidFill>
                <a:latin typeface="Roboto Medium"/>
                <a:ea typeface="Roboto Medium"/>
                <a:cs typeface="Roboto Medium"/>
                <a:sym typeface="Roboto Medium"/>
              </a:rPr>
              <a:t>In built M6 hole</a:t>
            </a:r>
            <a:endParaRPr sz="1000" i="1">
              <a:solidFill>
                <a:srgbClr val="D29500"/>
              </a:solidFill>
              <a:latin typeface="Roboto Medium"/>
              <a:ea typeface="Roboto Medium"/>
              <a:cs typeface="Roboto Medium"/>
              <a:sym typeface="Roboto Medium"/>
            </a:endParaRPr>
          </a:p>
          <a:p>
            <a:pPr marL="0" lvl="0" indent="0" algn="l" rtl="0">
              <a:spcBef>
                <a:spcPts val="0"/>
              </a:spcBef>
              <a:spcAft>
                <a:spcPts val="0"/>
              </a:spcAft>
              <a:buNone/>
            </a:pPr>
            <a:endParaRPr>
              <a:latin typeface="Roboto"/>
              <a:ea typeface="Roboto"/>
              <a:cs typeface="Roboto"/>
              <a:sym typeface="Roboto"/>
            </a:endParaRPr>
          </a:p>
        </p:txBody>
      </p:sp>
      <p:grpSp>
        <p:nvGrpSpPr>
          <p:cNvPr id="11" name="Google Shape;405;p23">
            <a:extLst>
              <a:ext uri="{FF2B5EF4-FFF2-40B4-BE49-F238E27FC236}">
                <a16:creationId xmlns:a16="http://schemas.microsoft.com/office/drawing/2014/main" id="{35F05442-39AE-9801-8494-494D43429E89}"/>
              </a:ext>
            </a:extLst>
          </p:cNvPr>
          <p:cNvGrpSpPr/>
          <p:nvPr/>
        </p:nvGrpSpPr>
        <p:grpSpPr>
          <a:xfrm>
            <a:off x="7723821" y="1738870"/>
            <a:ext cx="4387105" cy="3725700"/>
            <a:chOff x="5470825" y="982600"/>
            <a:chExt cx="6715300" cy="5640726"/>
          </a:xfrm>
        </p:grpSpPr>
        <p:pic>
          <p:nvPicPr>
            <p:cNvPr id="12" name="Google Shape;406;p23">
              <a:extLst>
                <a:ext uri="{FF2B5EF4-FFF2-40B4-BE49-F238E27FC236}">
                  <a16:creationId xmlns:a16="http://schemas.microsoft.com/office/drawing/2014/main" id="{0FEDA984-DFE6-CC40-E40F-829F1AC15317}"/>
                </a:ext>
              </a:extLst>
            </p:cNvPr>
            <p:cNvPicPr preferRelativeResize="0"/>
            <p:nvPr/>
          </p:nvPicPr>
          <p:blipFill rotWithShape="1">
            <a:blip r:embed="rId4">
              <a:clrChange>
                <a:clrFrom>
                  <a:srgbClr val="FFFFFF"/>
                </a:clrFrom>
                <a:clrTo>
                  <a:srgbClr val="FFFFFF">
                    <a:alpha val="0"/>
                  </a:srgbClr>
                </a:clrTo>
              </a:clrChange>
              <a:alphaModFix/>
            </a:blip>
            <a:srcRect r="10714"/>
            <a:stretch/>
          </p:blipFill>
          <p:spPr>
            <a:xfrm>
              <a:off x="5470825" y="982600"/>
              <a:ext cx="6715300" cy="5640726"/>
            </a:xfrm>
            <a:prstGeom prst="rect">
              <a:avLst/>
            </a:prstGeom>
            <a:noFill/>
            <a:ln>
              <a:noFill/>
            </a:ln>
          </p:spPr>
        </p:pic>
        <p:pic>
          <p:nvPicPr>
            <p:cNvPr id="13" name="Google Shape;407;p23">
              <a:extLst>
                <a:ext uri="{FF2B5EF4-FFF2-40B4-BE49-F238E27FC236}">
                  <a16:creationId xmlns:a16="http://schemas.microsoft.com/office/drawing/2014/main" id="{6CF857A7-EB32-10AF-DD8F-DABA87DF8259}"/>
                </a:ext>
              </a:extLst>
            </p:cNvPr>
            <p:cNvPicPr preferRelativeResize="0"/>
            <p:nvPr/>
          </p:nvPicPr>
          <p:blipFill rotWithShape="1">
            <a:blip r:embed="rId2">
              <a:clrChange>
                <a:clrFrom>
                  <a:srgbClr val="FFFFFF"/>
                </a:clrFrom>
                <a:clrTo>
                  <a:srgbClr val="FFFFFF">
                    <a:alpha val="0"/>
                  </a:srgbClr>
                </a:clrTo>
              </a:clrChange>
              <a:alphaModFix/>
            </a:blip>
            <a:srcRect l="4970" t="8634"/>
            <a:stretch/>
          </p:blipFill>
          <p:spPr>
            <a:xfrm>
              <a:off x="8665599" y="3624676"/>
              <a:ext cx="1070125" cy="988675"/>
            </a:xfrm>
            <a:prstGeom prst="rect">
              <a:avLst/>
            </a:prstGeom>
            <a:noFill/>
            <a:ln>
              <a:noFill/>
            </a:ln>
            <a:effectLst>
              <a:outerShdw blurRad="200025" dist="142875" dir="6480000" algn="bl" rotWithShape="0">
                <a:srgbClr val="000000">
                  <a:alpha val="50000"/>
                </a:srgbClr>
              </a:outerShdw>
            </a:effectLst>
          </p:spPr>
        </p:pic>
      </p:grpSp>
      <p:pic>
        <p:nvPicPr>
          <p:cNvPr id="14" name="Google Shape;408;p23">
            <a:extLst>
              <a:ext uri="{FF2B5EF4-FFF2-40B4-BE49-F238E27FC236}">
                <a16:creationId xmlns:a16="http://schemas.microsoft.com/office/drawing/2014/main" id="{90870A67-C57C-C647-8438-7FC7F365DAD7}"/>
              </a:ext>
            </a:extLst>
          </p:cNvPr>
          <p:cNvPicPr preferRelativeResize="0"/>
          <p:nvPr/>
        </p:nvPicPr>
        <p:blipFill>
          <a:blip r:embed="rId5">
            <a:alphaModFix/>
          </a:blip>
          <a:stretch>
            <a:fillRect/>
          </a:stretch>
        </p:blipFill>
        <p:spPr>
          <a:xfrm>
            <a:off x="2327530" y="3012651"/>
            <a:ext cx="2467099" cy="2049950"/>
          </a:xfrm>
          <a:prstGeom prst="rect">
            <a:avLst/>
          </a:prstGeom>
          <a:noFill/>
          <a:ln>
            <a:noFill/>
          </a:ln>
        </p:spPr>
      </p:pic>
      <p:sp>
        <p:nvSpPr>
          <p:cNvPr id="15" name="Google Shape;387;p23">
            <a:extLst>
              <a:ext uri="{FF2B5EF4-FFF2-40B4-BE49-F238E27FC236}">
                <a16:creationId xmlns:a16="http://schemas.microsoft.com/office/drawing/2014/main" id="{00DE82CD-979C-129A-10C8-4CFE350B36D1}"/>
              </a:ext>
            </a:extLst>
          </p:cNvPr>
          <p:cNvSpPr txBox="1">
            <a:spLocks/>
          </p:cNvSpPr>
          <p:nvPr/>
        </p:nvSpPr>
        <p:spPr>
          <a:xfrm>
            <a:off x="145920" y="174985"/>
            <a:ext cx="109695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Thermal </a:t>
            </a:r>
            <a:r>
              <a:rPr lang="en-US" sz="3788" b="1" i="1">
                <a:solidFill>
                  <a:srgbClr val="D29500"/>
                </a:solidFill>
                <a:latin typeface="Arial"/>
                <a:ea typeface="Arial"/>
                <a:cs typeface="Arial"/>
                <a:sym typeface="Arial"/>
              </a:rPr>
              <a:t>Watch</a:t>
            </a:r>
            <a:r>
              <a:rPr lang="en-US" sz="3788" b="1" i="1">
                <a:solidFill>
                  <a:srgbClr val="333333"/>
                </a:solidFill>
                <a:latin typeface="Arial"/>
                <a:ea typeface="Arial"/>
                <a:cs typeface="Arial"/>
                <a:sym typeface="Arial"/>
              </a:rPr>
              <a:t> - SENSOR TWS</a:t>
            </a:r>
            <a:endParaRPr lang="en-US" sz="4170" dirty="0">
              <a:solidFill>
                <a:schemeClr val="dk2"/>
              </a:solidFill>
            </a:endParaRPr>
          </a:p>
        </p:txBody>
      </p:sp>
      <p:sp>
        <p:nvSpPr>
          <p:cNvPr id="2" name="Google Shape;402;p23">
            <a:extLst>
              <a:ext uri="{FF2B5EF4-FFF2-40B4-BE49-F238E27FC236}">
                <a16:creationId xmlns:a16="http://schemas.microsoft.com/office/drawing/2014/main" id="{BA3631DB-A501-DDD7-2D1B-460A4BC75CFF}"/>
              </a:ext>
            </a:extLst>
          </p:cNvPr>
          <p:cNvSpPr txBox="1"/>
          <p:nvPr/>
        </p:nvSpPr>
        <p:spPr>
          <a:xfrm>
            <a:off x="2751338" y="4780154"/>
            <a:ext cx="20037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solidFill>
                  <a:srgbClr val="333333"/>
                </a:solidFill>
                <a:latin typeface="Roboto"/>
                <a:ea typeface="Roboto"/>
                <a:cs typeface="Roboto"/>
                <a:sym typeface="Roboto"/>
              </a:rPr>
              <a:t>Metal mounting plate</a:t>
            </a:r>
            <a:endParaRPr sz="1100" b="1" dirty="0">
              <a:solidFill>
                <a:srgbClr val="333333"/>
              </a:solidFill>
              <a:latin typeface="Roboto"/>
              <a:ea typeface="Roboto"/>
              <a:cs typeface="Roboto"/>
              <a:sym typeface="Roboto"/>
            </a:endParaRPr>
          </a:p>
          <a:p>
            <a:pPr marL="0" lvl="0" indent="0" algn="l" rtl="0">
              <a:spcBef>
                <a:spcPts val="0"/>
              </a:spcBef>
              <a:spcAft>
                <a:spcPts val="0"/>
              </a:spcAft>
              <a:buNone/>
            </a:pPr>
            <a:r>
              <a:rPr lang="en-US" sz="1000" i="1" dirty="0">
                <a:solidFill>
                  <a:srgbClr val="D29500"/>
                </a:solidFill>
                <a:latin typeface="Roboto Medium"/>
                <a:ea typeface="Roboto Medium"/>
                <a:cs typeface="Roboto Medium"/>
                <a:sym typeface="Roboto Medium"/>
              </a:rPr>
              <a:t>with fork hole for M6 bolt</a:t>
            </a:r>
            <a:endParaRPr sz="1000" i="1" dirty="0">
              <a:solidFill>
                <a:srgbClr val="D29500"/>
              </a:solidFill>
              <a:latin typeface="Roboto Medium"/>
              <a:ea typeface="Roboto Medium"/>
              <a:cs typeface="Roboto Medium"/>
              <a:sym typeface="Roboto Medium"/>
            </a:endParaRPr>
          </a:p>
          <a:p>
            <a:pPr marL="0" lvl="0" indent="0" algn="l" rtl="0">
              <a:spcBef>
                <a:spcPts val="0"/>
              </a:spcBef>
              <a:spcAft>
                <a:spcPts val="0"/>
              </a:spcAft>
              <a:buNone/>
            </a:pPr>
            <a:r>
              <a:rPr lang="en-US" sz="1000" i="1" dirty="0">
                <a:solidFill>
                  <a:srgbClr val="D29500"/>
                </a:solidFill>
                <a:latin typeface="Roboto Medium"/>
                <a:ea typeface="Roboto Medium"/>
                <a:cs typeface="Roboto Medium"/>
                <a:sym typeface="Roboto Medium"/>
              </a:rPr>
              <a:t>Aluminum plate for ideal heat transfer</a:t>
            </a:r>
            <a:endParaRPr sz="1000" i="1" dirty="0">
              <a:solidFill>
                <a:srgbClr val="D29500"/>
              </a:solidFill>
              <a:latin typeface="Roboto Medium"/>
              <a:ea typeface="Roboto Medium"/>
              <a:cs typeface="Roboto Medium"/>
              <a:sym typeface="Roboto Medium"/>
            </a:endParaRPr>
          </a:p>
          <a:p>
            <a:pPr marL="0" lvl="0" indent="0" algn="l" rtl="0">
              <a:spcBef>
                <a:spcPts val="0"/>
              </a:spcBef>
              <a:spcAft>
                <a:spcPts val="0"/>
              </a:spcAft>
              <a:buNone/>
            </a:pPr>
            <a:r>
              <a:rPr lang="en-US" sz="1000" i="1" dirty="0">
                <a:solidFill>
                  <a:srgbClr val="D29500"/>
                </a:solidFill>
                <a:latin typeface="Roboto Medium"/>
                <a:ea typeface="Roboto Medium"/>
                <a:cs typeface="Roboto Medium"/>
                <a:sym typeface="Roboto Medium"/>
              </a:rPr>
              <a:t>Ideal for busbar</a:t>
            </a:r>
            <a:endParaRPr sz="1000" i="1" dirty="0">
              <a:solidFill>
                <a:srgbClr val="D29500"/>
              </a:solidFill>
              <a:latin typeface="Roboto Medium"/>
              <a:ea typeface="Roboto Medium"/>
              <a:cs typeface="Roboto Medium"/>
              <a:sym typeface="Roboto Medium"/>
            </a:endParaRPr>
          </a:p>
          <a:p>
            <a:pPr marL="0" lvl="0" indent="0" algn="l" rtl="0">
              <a:spcBef>
                <a:spcPts val="0"/>
              </a:spcBef>
              <a:spcAft>
                <a:spcPts val="0"/>
              </a:spcAft>
              <a:buNone/>
            </a:pPr>
            <a:endParaRPr dirty="0">
              <a:latin typeface="Roboto"/>
              <a:ea typeface="Roboto"/>
              <a:cs typeface="Roboto"/>
              <a:sym typeface="Roboto"/>
            </a:endParaRPr>
          </a:p>
        </p:txBody>
      </p:sp>
    </p:spTree>
    <p:extLst>
      <p:ext uri="{BB962C8B-B14F-4D97-AF65-F5344CB8AC3E}">
        <p14:creationId xmlns:p14="http://schemas.microsoft.com/office/powerpoint/2010/main" val="350648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5;p24">
            <a:extLst>
              <a:ext uri="{FF2B5EF4-FFF2-40B4-BE49-F238E27FC236}">
                <a16:creationId xmlns:a16="http://schemas.microsoft.com/office/drawing/2014/main" id="{2A38C7D1-3F08-CC6D-C918-1BB2E1AC503C}"/>
              </a:ext>
            </a:extLst>
          </p:cNvPr>
          <p:cNvSpPr txBox="1">
            <a:spLocks/>
          </p:cNvSpPr>
          <p:nvPr/>
        </p:nvSpPr>
        <p:spPr>
          <a:xfrm>
            <a:off x="186560" y="136505"/>
            <a:ext cx="43284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TWS </a:t>
            </a:r>
            <a:r>
              <a:rPr lang="en-US" sz="3788" b="1" i="1">
                <a:solidFill>
                  <a:srgbClr val="D29500"/>
                </a:solidFill>
                <a:latin typeface="Arial"/>
                <a:ea typeface="Arial"/>
                <a:cs typeface="Arial"/>
                <a:sym typeface="Arial"/>
              </a:rPr>
              <a:t>Mounting</a:t>
            </a:r>
            <a:r>
              <a:rPr lang="en-US" sz="3788" b="1" i="1">
                <a:solidFill>
                  <a:srgbClr val="333333"/>
                </a:solidFill>
                <a:latin typeface="Arial"/>
                <a:ea typeface="Arial"/>
                <a:cs typeface="Arial"/>
                <a:sym typeface="Arial"/>
              </a:rPr>
              <a:t> </a:t>
            </a:r>
            <a:endParaRPr lang="en-US" sz="4170" dirty="0">
              <a:solidFill>
                <a:schemeClr val="dk2"/>
              </a:solidFill>
            </a:endParaRPr>
          </a:p>
        </p:txBody>
      </p:sp>
      <p:sp>
        <p:nvSpPr>
          <p:cNvPr id="5" name="Google Shape;424;p24">
            <a:extLst>
              <a:ext uri="{FF2B5EF4-FFF2-40B4-BE49-F238E27FC236}">
                <a16:creationId xmlns:a16="http://schemas.microsoft.com/office/drawing/2014/main" id="{F70D3C62-6F09-34B5-2810-DEFA108C0768}"/>
              </a:ext>
            </a:extLst>
          </p:cNvPr>
          <p:cNvSpPr/>
          <p:nvPr/>
        </p:nvSpPr>
        <p:spPr>
          <a:xfrm>
            <a:off x="1658477" y="2616631"/>
            <a:ext cx="1429975" cy="2037250"/>
          </a:xfrm>
          <a:custGeom>
            <a:avLst/>
            <a:gdLst/>
            <a:ahLst/>
            <a:cxnLst/>
            <a:rect l="l" t="t" r="r" b="b"/>
            <a:pathLst>
              <a:path w="57199" h="81490" extrusionOk="0">
                <a:moveTo>
                  <a:pt x="30159" y="161"/>
                </a:moveTo>
                <a:cubicBezTo>
                  <a:pt x="24010" y="109"/>
                  <a:pt x="15994" y="-1749"/>
                  <a:pt x="11080" y="8652"/>
                </a:cubicBezTo>
                <a:cubicBezTo>
                  <a:pt x="6166" y="19054"/>
                  <a:pt x="-2478" y="50431"/>
                  <a:pt x="675" y="62570"/>
                </a:cubicBezTo>
                <a:cubicBezTo>
                  <a:pt x="3828" y="74709"/>
                  <a:pt x="20697" y="81646"/>
                  <a:pt x="29999" y="81488"/>
                </a:cubicBezTo>
                <a:cubicBezTo>
                  <a:pt x="39301" y="81330"/>
                  <a:pt x="53490" y="73711"/>
                  <a:pt x="56485" y="61624"/>
                </a:cubicBezTo>
                <a:cubicBezTo>
                  <a:pt x="59481" y="49537"/>
                  <a:pt x="52360" y="19211"/>
                  <a:pt x="47972" y="8967"/>
                </a:cubicBezTo>
                <a:cubicBezTo>
                  <a:pt x="43584" y="-1277"/>
                  <a:pt x="36308" y="214"/>
                  <a:pt x="30159" y="161"/>
                </a:cubicBezTo>
                <a:close/>
              </a:path>
            </a:pathLst>
          </a:custGeom>
          <a:noFill/>
          <a:ln w="38100" cap="flat" cmpd="sng">
            <a:solidFill>
              <a:srgbClr val="FF9900"/>
            </a:solidFill>
            <a:prstDash val="solid"/>
            <a:round/>
            <a:headEnd type="none" w="med" len="med"/>
            <a:tailEnd type="none" w="med" len="med"/>
          </a:ln>
        </p:spPr>
        <p:txBody>
          <a:bodyPr/>
          <a:lstStyle/>
          <a:p>
            <a:endParaRPr lang="en-GB"/>
          </a:p>
        </p:txBody>
      </p:sp>
      <p:sp>
        <p:nvSpPr>
          <p:cNvPr id="6" name="Google Shape;425;p24">
            <a:extLst>
              <a:ext uri="{FF2B5EF4-FFF2-40B4-BE49-F238E27FC236}">
                <a16:creationId xmlns:a16="http://schemas.microsoft.com/office/drawing/2014/main" id="{D5BDD396-7D94-D207-5625-B55260D0683D}"/>
              </a:ext>
            </a:extLst>
          </p:cNvPr>
          <p:cNvSpPr/>
          <p:nvPr/>
        </p:nvSpPr>
        <p:spPr>
          <a:xfrm>
            <a:off x="1746305" y="3329520"/>
            <a:ext cx="1277100" cy="1245600"/>
          </a:xfrm>
          <a:prstGeom prst="ellipse">
            <a:avLst/>
          </a:prstGeom>
          <a:solidFill>
            <a:srgbClr val="D8D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Cable Lug</a:t>
            </a:r>
            <a:endParaRPr/>
          </a:p>
        </p:txBody>
      </p:sp>
      <p:sp>
        <p:nvSpPr>
          <p:cNvPr id="7" name="Google Shape;426;p24">
            <a:extLst>
              <a:ext uri="{FF2B5EF4-FFF2-40B4-BE49-F238E27FC236}">
                <a16:creationId xmlns:a16="http://schemas.microsoft.com/office/drawing/2014/main" id="{EA61CEDB-3457-1668-7FF9-04356D00CC7F}"/>
              </a:ext>
            </a:extLst>
          </p:cNvPr>
          <p:cNvSpPr/>
          <p:nvPr/>
        </p:nvSpPr>
        <p:spPr>
          <a:xfrm>
            <a:off x="2041955" y="2683020"/>
            <a:ext cx="685800" cy="6465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solidFill>
                  <a:schemeClr val="lt1"/>
                </a:solidFill>
              </a:rPr>
              <a:t>TWS </a:t>
            </a:r>
            <a:r>
              <a:rPr lang="en-US" sz="1000">
                <a:solidFill>
                  <a:schemeClr val="lt1"/>
                </a:solidFill>
              </a:rPr>
              <a:t>Sensor</a:t>
            </a:r>
            <a:endParaRPr sz="1000">
              <a:solidFill>
                <a:schemeClr val="lt1"/>
              </a:solidFill>
            </a:endParaRPr>
          </a:p>
        </p:txBody>
      </p:sp>
      <p:sp>
        <p:nvSpPr>
          <p:cNvPr id="8" name="Google Shape;427;p24">
            <a:extLst>
              <a:ext uri="{FF2B5EF4-FFF2-40B4-BE49-F238E27FC236}">
                <a16:creationId xmlns:a16="http://schemas.microsoft.com/office/drawing/2014/main" id="{59EDCE56-0815-776A-05CA-C2FAA2251EAA}"/>
              </a:ext>
            </a:extLst>
          </p:cNvPr>
          <p:cNvSpPr/>
          <p:nvPr/>
        </p:nvSpPr>
        <p:spPr>
          <a:xfrm rot="10800000">
            <a:off x="1515116" y="2932454"/>
            <a:ext cx="1718400" cy="1788600"/>
          </a:xfrm>
          <a:prstGeom prst="blockArc">
            <a:avLst>
              <a:gd name="adj1" fmla="val 12745525"/>
              <a:gd name="adj2" fmla="val 19633947"/>
              <a:gd name="adj3" fmla="val 599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8;p24">
            <a:extLst>
              <a:ext uri="{FF2B5EF4-FFF2-40B4-BE49-F238E27FC236}">
                <a16:creationId xmlns:a16="http://schemas.microsoft.com/office/drawing/2014/main" id="{F1EDC23D-B441-F1CD-ECEE-196656FAECC8}"/>
              </a:ext>
            </a:extLst>
          </p:cNvPr>
          <p:cNvSpPr txBox="1"/>
          <p:nvPr/>
        </p:nvSpPr>
        <p:spPr>
          <a:xfrm>
            <a:off x="592005" y="4038295"/>
            <a:ext cx="923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Roboto"/>
                <a:ea typeface="Roboto"/>
                <a:cs typeface="Roboto"/>
                <a:sym typeface="Roboto"/>
              </a:rPr>
              <a:t>Rubber Sleeve</a:t>
            </a:r>
            <a:endParaRPr>
              <a:latin typeface="Roboto"/>
              <a:ea typeface="Roboto"/>
              <a:cs typeface="Roboto"/>
              <a:sym typeface="Roboto"/>
            </a:endParaRPr>
          </a:p>
        </p:txBody>
      </p:sp>
      <p:sp>
        <p:nvSpPr>
          <p:cNvPr id="10" name="Google Shape;429;p24">
            <a:extLst>
              <a:ext uri="{FF2B5EF4-FFF2-40B4-BE49-F238E27FC236}">
                <a16:creationId xmlns:a16="http://schemas.microsoft.com/office/drawing/2014/main" id="{35D2AF8A-B436-B635-AEA8-DFE9D1619097}"/>
              </a:ext>
            </a:extLst>
          </p:cNvPr>
          <p:cNvSpPr txBox="1"/>
          <p:nvPr/>
        </p:nvSpPr>
        <p:spPr>
          <a:xfrm>
            <a:off x="501655" y="2755945"/>
            <a:ext cx="133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Roboto"/>
                <a:ea typeface="Roboto"/>
                <a:cs typeface="Roboto"/>
                <a:sym typeface="Roboto"/>
              </a:rPr>
              <a:t>Cable Tie</a:t>
            </a:r>
            <a:endParaRPr>
              <a:latin typeface="Roboto"/>
              <a:ea typeface="Roboto"/>
              <a:cs typeface="Roboto"/>
              <a:sym typeface="Roboto"/>
            </a:endParaRPr>
          </a:p>
        </p:txBody>
      </p:sp>
      <p:cxnSp>
        <p:nvCxnSpPr>
          <p:cNvPr id="11" name="Google Shape;430;p24">
            <a:extLst>
              <a:ext uri="{FF2B5EF4-FFF2-40B4-BE49-F238E27FC236}">
                <a16:creationId xmlns:a16="http://schemas.microsoft.com/office/drawing/2014/main" id="{B8855CEF-9AE2-5D08-6D83-A28749CD3913}"/>
              </a:ext>
            </a:extLst>
          </p:cNvPr>
          <p:cNvCxnSpPr/>
          <p:nvPr/>
        </p:nvCxnSpPr>
        <p:spPr>
          <a:xfrm>
            <a:off x="1417655" y="3006345"/>
            <a:ext cx="331200" cy="283800"/>
          </a:xfrm>
          <a:prstGeom prst="straightConnector1">
            <a:avLst/>
          </a:prstGeom>
          <a:noFill/>
          <a:ln w="9525" cap="flat" cmpd="sng">
            <a:solidFill>
              <a:schemeClr val="dk2"/>
            </a:solidFill>
            <a:prstDash val="solid"/>
            <a:round/>
            <a:headEnd type="none" w="med" len="med"/>
            <a:tailEnd type="oval" w="med" len="med"/>
          </a:ln>
        </p:spPr>
      </p:cxnSp>
      <p:cxnSp>
        <p:nvCxnSpPr>
          <p:cNvPr id="12" name="Google Shape;431;p24">
            <a:extLst>
              <a:ext uri="{FF2B5EF4-FFF2-40B4-BE49-F238E27FC236}">
                <a16:creationId xmlns:a16="http://schemas.microsoft.com/office/drawing/2014/main" id="{B793CE92-B3A1-D244-28DC-091E6C15867B}"/>
              </a:ext>
            </a:extLst>
          </p:cNvPr>
          <p:cNvCxnSpPr/>
          <p:nvPr/>
        </p:nvCxnSpPr>
        <p:spPr>
          <a:xfrm>
            <a:off x="1378230" y="4433120"/>
            <a:ext cx="370500" cy="34200"/>
          </a:xfrm>
          <a:prstGeom prst="straightConnector1">
            <a:avLst/>
          </a:prstGeom>
          <a:noFill/>
          <a:ln w="9525" cap="flat" cmpd="sng">
            <a:solidFill>
              <a:schemeClr val="dk2"/>
            </a:solidFill>
            <a:prstDash val="solid"/>
            <a:round/>
            <a:headEnd type="none" w="med" len="med"/>
            <a:tailEnd type="oval" w="med" len="med"/>
          </a:ln>
        </p:spPr>
      </p:cxnSp>
      <p:pic>
        <p:nvPicPr>
          <p:cNvPr id="13" name="Google Shape;432;p24">
            <a:extLst>
              <a:ext uri="{FF2B5EF4-FFF2-40B4-BE49-F238E27FC236}">
                <a16:creationId xmlns:a16="http://schemas.microsoft.com/office/drawing/2014/main" id="{C0AD820C-BD6C-0B30-90BF-D65439486778}"/>
              </a:ext>
            </a:extLst>
          </p:cNvPr>
          <p:cNvPicPr preferRelativeResize="0"/>
          <p:nvPr/>
        </p:nvPicPr>
        <p:blipFill>
          <a:blip r:embed="rId2">
            <a:alphaModFix/>
          </a:blip>
          <a:stretch>
            <a:fillRect/>
          </a:stretch>
        </p:blipFill>
        <p:spPr>
          <a:xfrm>
            <a:off x="8260525" y="943582"/>
            <a:ext cx="3931475" cy="3677338"/>
          </a:xfrm>
          <a:prstGeom prst="rect">
            <a:avLst/>
          </a:prstGeom>
          <a:noFill/>
          <a:ln>
            <a:noFill/>
          </a:ln>
        </p:spPr>
      </p:pic>
      <p:pic>
        <p:nvPicPr>
          <p:cNvPr id="14" name="Google Shape;433;p24">
            <a:extLst>
              <a:ext uri="{FF2B5EF4-FFF2-40B4-BE49-F238E27FC236}">
                <a16:creationId xmlns:a16="http://schemas.microsoft.com/office/drawing/2014/main" id="{1780CB1F-C64C-5399-3F37-9616D15E6E88}"/>
              </a:ext>
            </a:extLst>
          </p:cNvPr>
          <p:cNvPicPr preferRelativeResize="0"/>
          <p:nvPr/>
        </p:nvPicPr>
        <p:blipFill rotWithShape="1">
          <a:blip r:embed="rId3">
            <a:alphaModFix/>
          </a:blip>
          <a:srcRect l="26436" r="15575"/>
          <a:stretch/>
        </p:blipFill>
        <p:spPr>
          <a:xfrm>
            <a:off x="3755767" y="2151632"/>
            <a:ext cx="4566816" cy="3699538"/>
          </a:xfrm>
          <a:prstGeom prst="rect">
            <a:avLst/>
          </a:prstGeom>
          <a:noFill/>
          <a:ln>
            <a:noFill/>
          </a:ln>
        </p:spPr>
      </p:pic>
    </p:spTree>
    <p:extLst>
      <p:ext uri="{BB962C8B-B14F-4D97-AF65-F5344CB8AC3E}">
        <p14:creationId xmlns:p14="http://schemas.microsoft.com/office/powerpoint/2010/main" val="462714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43;p25">
            <a:extLst>
              <a:ext uri="{FF2B5EF4-FFF2-40B4-BE49-F238E27FC236}">
                <a16:creationId xmlns:a16="http://schemas.microsoft.com/office/drawing/2014/main" id="{1DD6BEF9-CEB4-6B96-99C1-C6C523B49202}"/>
              </a:ext>
            </a:extLst>
          </p:cNvPr>
          <p:cNvSpPr txBox="1">
            <a:spLocks/>
          </p:cNvSpPr>
          <p:nvPr/>
        </p:nvSpPr>
        <p:spPr>
          <a:xfrm>
            <a:off x="237360" y="131425"/>
            <a:ext cx="56829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ALARM </a:t>
            </a:r>
            <a:r>
              <a:rPr lang="en-US" sz="3788" b="1" i="1">
                <a:solidFill>
                  <a:srgbClr val="D29500"/>
                </a:solidFill>
                <a:latin typeface="Arial"/>
                <a:ea typeface="Arial"/>
                <a:cs typeface="Arial"/>
                <a:sym typeface="Arial"/>
              </a:rPr>
              <a:t>Mode</a:t>
            </a:r>
            <a:r>
              <a:rPr lang="en-US" sz="3788" b="1" i="1">
                <a:solidFill>
                  <a:srgbClr val="333333"/>
                </a:solidFill>
                <a:latin typeface="Arial"/>
                <a:ea typeface="Arial"/>
                <a:cs typeface="Arial"/>
                <a:sym typeface="Arial"/>
              </a:rPr>
              <a:t> </a:t>
            </a:r>
            <a:endParaRPr lang="en-US" sz="4170" dirty="0">
              <a:solidFill>
                <a:schemeClr val="dk2"/>
              </a:solidFill>
            </a:endParaRPr>
          </a:p>
        </p:txBody>
      </p:sp>
      <p:cxnSp>
        <p:nvCxnSpPr>
          <p:cNvPr id="5" name="Google Shape;441;p25">
            <a:extLst>
              <a:ext uri="{FF2B5EF4-FFF2-40B4-BE49-F238E27FC236}">
                <a16:creationId xmlns:a16="http://schemas.microsoft.com/office/drawing/2014/main" id="{BD3FC91E-3542-4116-943E-671A9C8558E5}"/>
              </a:ext>
            </a:extLst>
          </p:cNvPr>
          <p:cNvCxnSpPr/>
          <p:nvPr/>
        </p:nvCxnSpPr>
        <p:spPr>
          <a:xfrm>
            <a:off x="7116470" y="3469195"/>
            <a:ext cx="1992300" cy="7800"/>
          </a:xfrm>
          <a:prstGeom prst="straightConnector1">
            <a:avLst/>
          </a:prstGeom>
          <a:noFill/>
          <a:ln w="38100" cap="flat" cmpd="sng">
            <a:solidFill>
              <a:srgbClr val="B7B7B7"/>
            </a:solidFill>
            <a:prstDash val="dot"/>
            <a:round/>
            <a:headEnd type="none" w="med" len="med"/>
            <a:tailEnd type="none" w="med" len="med"/>
          </a:ln>
          <a:effectLst>
            <a:outerShdw blurRad="57150" dist="19050" dir="5400000" algn="bl" rotWithShape="0">
              <a:srgbClr val="000000">
                <a:alpha val="50000"/>
              </a:srgbClr>
            </a:outerShdw>
          </a:effectLst>
        </p:spPr>
      </p:cxnSp>
      <p:cxnSp>
        <p:nvCxnSpPr>
          <p:cNvPr id="6" name="Google Shape;442;p25">
            <a:extLst>
              <a:ext uri="{FF2B5EF4-FFF2-40B4-BE49-F238E27FC236}">
                <a16:creationId xmlns:a16="http://schemas.microsoft.com/office/drawing/2014/main" id="{65CBDAE7-B7B7-C694-2E14-2FBBFDA21EDC}"/>
              </a:ext>
            </a:extLst>
          </p:cNvPr>
          <p:cNvCxnSpPr/>
          <p:nvPr/>
        </p:nvCxnSpPr>
        <p:spPr>
          <a:xfrm>
            <a:off x="3660370" y="3469195"/>
            <a:ext cx="1992300" cy="7800"/>
          </a:xfrm>
          <a:prstGeom prst="straightConnector1">
            <a:avLst/>
          </a:prstGeom>
          <a:noFill/>
          <a:ln w="38100" cap="flat" cmpd="sng">
            <a:solidFill>
              <a:srgbClr val="B7B7B7"/>
            </a:solidFill>
            <a:prstDash val="dot"/>
            <a:round/>
            <a:headEnd type="none" w="med" len="med"/>
            <a:tailEnd type="none" w="med" len="med"/>
          </a:ln>
          <a:effectLst>
            <a:outerShdw blurRad="57150" dist="19050" dir="5400000" algn="bl" rotWithShape="0">
              <a:srgbClr val="000000">
                <a:alpha val="50000"/>
              </a:srgbClr>
            </a:outerShdw>
          </a:effectLst>
        </p:spPr>
      </p:cxnSp>
      <p:pic>
        <p:nvPicPr>
          <p:cNvPr id="7" name="Google Shape;452;p25">
            <a:extLst>
              <a:ext uri="{FF2B5EF4-FFF2-40B4-BE49-F238E27FC236}">
                <a16:creationId xmlns:a16="http://schemas.microsoft.com/office/drawing/2014/main" id="{89935A97-44A3-37FE-E093-24DF747E5AFA}"/>
              </a:ext>
            </a:extLst>
          </p:cNvPr>
          <p:cNvPicPr preferRelativeResize="0"/>
          <p:nvPr/>
        </p:nvPicPr>
        <p:blipFill rotWithShape="1">
          <a:blip r:embed="rId2">
            <a:alphaModFix/>
          </a:blip>
          <a:srcRect l="4970" t="8634"/>
          <a:stretch/>
        </p:blipFill>
        <p:spPr>
          <a:xfrm flipH="1">
            <a:off x="1792095" y="2367291"/>
            <a:ext cx="1965012" cy="1815460"/>
          </a:xfrm>
          <a:prstGeom prst="rect">
            <a:avLst/>
          </a:prstGeom>
          <a:noFill/>
          <a:ln>
            <a:noFill/>
          </a:ln>
          <a:effectLst>
            <a:outerShdw blurRad="200025" dist="142875" dir="6480000" algn="bl" rotWithShape="0">
              <a:srgbClr val="000000">
                <a:alpha val="50000"/>
              </a:srgbClr>
            </a:outerShdw>
          </a:effectLst>
        </p:spPr>
      </p:pic>
      <p:sp>
        <p:nvSpPr>
          <p:cNvPr id="8" name="Google Shape;453;p25">
            <a:extLst>
              <a:ext uri="{FF2B5EF4-FFF2-40B4-BE49-F238E27FC236}">
                <a16:creationId xmlns:a16="http://schemas.microsoft.com/office/drawing/2014/main" id="{0714B3F8-4240-021C-CEA8-37B2F8A9C364}"/>
              </a:ext>
            </a:extLst>
          </p:cNvPr>
          <p:cNvSpPr txBox="1"/>
          <p:nvPr/>
        </p:nvSpPr>
        <p:spPr>
          <a:xfrm>
            <a:off x="2095620" y="4448670"/>
            <a:ext cx="17187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i="1">
                <a:solidFill>
                  <a:srgbClr val="333333"/>
                </a:solidFill>
                <a:latin typeface="Roboto Medium"/>
                <a:ea typeface="Roboto Medium"/>
                <a:cs typeface="Roboto Medium"/>
                <a:sym typeface="Roboto Medium"/>
              </a:rPr>
              <a:t>T℃ &gt; Threshold</a:t>
            </a:r>
            <a:endParaRPr sz="1500" i="1">
              <a:solidFill>
                <a:srgbClr val="333333"/>
              </a:solidFill>
              <a:latin typeface="Roboto Medium"/>
              <a:ea typeface="Roboto Medium"/>
              <a:cs typeface="Roboto Medium"/>
              <a:sym typeface="Roboto Medium"/>
            </a:endParaRPr>
          </a:p>
        </p:txBody>
      </p:sp>
      <p:sp>
        <p:nvSpPr>
          <p:cNvPr id="9" name="Google Shape;454;p25">
            <a:extLst>
              <a:ext uri="{FF2B5EF4-FFF2-40B4-BE49-F238E27FC236}">
                <a16:creationId xmlns:a16="http://schemas.microsoft.com/office/drawing/2014/main" id="{FE3AE25E-0DE2-F7CF-D1DF-DFCF38D91B91}"/>
              </a:ext>
            </a:extLst>
          </p:cNvPr>
          <p:cNvSpPr/>
          <p:nvPr/>
        </p:nvSpPr>
        <p:spPr>
          <a:xfrm>
            <a:off x="1541770" y="3093536"/>
            <a:ext cx="1089300" cy="1089300"/>
          </a:xfrm>
          <a:prstGeom prst="ellipse">
            <a:avLst/>
          </a:prstGeom>
          <a:solidFill>
            <a:srgbClr val="F2F2F2"/>
          </a:solidFill>
          <a:ln>
            <a:noFill/>
          </a:ln>
          <a:effectLst>
            <a:outerShdw blurRad="200025" dist="142875" dir="64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5;p25">
            <a:extLst>
              <a:ext uri="{FF2B5EF4-FFF2-40B4-BE49-F238E27FC236}">
                <a16:creationId xmlns:a16="http://schemas.microsoft.com/office/drawing/2014/main" id="{63067AD5-F922-1E21-897F-799D44F90C0C}"/>
              </a:ext>
            </a:extLst>
          </p:cNvPr>
          <p:cNvSpPr/>
          <p:nvPr/>
        </p:nvSpPr>
        <p:spPr>
          <a:xfrm>
            <a:off x="1598330" y="3150094"/>
            <a:ext cx="976200" cy="976200"/>
          </a:xfrm>
          <a:prstGeom prst="ellipse">
            <a:avLst/>
          </a:prstGeom>
          <a:noFill/>
          <a:ln w="28575" cap="flat" cmpd="sng">
            <a:solidFill>
              <a:srgbClr val="B7B7B7"/>
            </a:solidFill>
            <a:prstDash val="solid"/>
            <a:round/>
            <a:headEnd type="none" w="sm" len="sm"/>
            <a:tailEnd type="none" w="sm" len="sm"/>
          </a:ln>
          <a:effectLst>
            <a:outerShdw blurRad="200025" dist="142875" dir="51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456;p25">
            <a:extLst>
              <a:ext uri="{FF2B5EF4-FFF2-40B4-BE49-F238E27FC236}">
                <a16:creationId xmlns:a16="http://schemas.microsoft.com/office/drawing/2014/main" id="{1EA1C72B-A511-7032-B413-BAF235D7E965}"/>
              </a:ext>
            </a:extLst>
          </p:cNvPr>
          <p:cNvPicPr preferRelativeResize="0"/>
          <p:nvPr/>
        </p:nvPicPr>
        <p:blipFill rotWithShape="1">
          <a:blip r:embed="rId3">
            <a:alphaModFix amt="78000"/>
          </a:blip>
          <a:srcRect l="52708" t="28167" r="27291" b="47165"/>
          <a:stretch/>
        </p:blipFill>
        <p:spPr>
          <a:xfrm>
            <a:off x="1720166" y="3256174"/>
            <a:ext cx="732517" cy="903419"/>
          </a:xfrm>
          <a:prstGeom prst="rect">
            <a:avLst/>
          </a:prstGeom>
          <a:noFill/>
          <a:ln>
            <a:noFill/>
          </a:ln>
          <a:effectLst>
            <a:outerShdw blurRad="200025" dist="104775" dir="6360000" algn="bl" rotWithShape="0">
              <a:srgbClr val="FFD966">
                <a:alpha val="40000"/>
              </a:srgbClr>
            </a:outerShdw>
          </a:effectLst>
        </p:spPr>
      </p:pic>
      <p:pic>
        <p:nvPicPr>
          <p:cNvPr id="12" name="Google Shape;457;p25">
            <a:extLst>
              <a:ext uri="{FF2B5EF4-FFF2-40B4-BE49-F238E27FC236}">
                <a16:creationId xmlns:a16="http://schemas.microsoft.com/office/drawing/2014/main" id="{B0565BF6-FBA4-9685-D5D0-598219ABCC41}"/>
              </a:ext>
            </a:extLst>
          </p:cNvPr>
          <p:cNvPicPr preferRelativeResize="0"/>
          <p:nvPr/>
        </p:nvPicPr>
        <p:blipFill rotWithShape="1">
          <a:blip r:embed="rId2">
            <a:alphaModFix/>
          </a:blip>
          <a:srcRect l="4970" t="8634"/>
          <a:stretch/>
        </p:blipFill>
        <p:spPr>
          <a:xfrm flipH="1">
            <a:off x="5321357" y="2367320"/>
            <a:ext cx="1964945" cy="1815407"/>
          </a:xfrm>
          <a:prstGeom prst="rect">
            <a:avLst/>
          </a:prstGeom>
          <a:noFill/>
          <a:ln>
            <a:noFill/>
          </a:ln>
          <a:effectLst>
            <a:outerShdw blurRad="200025" dist="142875" dir="6480000" algn="bl" rotWithShape="0">
              <a:srgbClr val="000000">
                <a:alpha val="50000"/>
              </a:srgbClr>
            </a:outerShdw>
          </a:effectLst>
        </p:spPr>
      </p:pic>
      <p:sp>
        <p:nvSpPr>
          <p:cNvPr id="13" name="Google Shape;458;p25">
            <a:extLst>
              <a:ext uri="{FF2B5EF4-FFF2-40B4-BE49-F238E27FC236}">
                <a16:creationId xmlns:a16="http://schemas.microsoft.com/office/drawing/2014/main" id="{6FB6F3A0-3FC2-CCC6-B30A-410105796987}"/>
              </a:ext>
            </a:extLst>
          </p:cNvPr>
          <p:cNvSpPr/>
          <p:nvPr/>
        </p:nvSpPr>
        <p:spPr>
          <a:xfrm>
            <a:off x="8807945" y="4399378"/>
            <a:ext cx="1551300" cy="415500"/>
          </a:xfrm>
          <a:prstGeom prst="roundRect">
            <a:avLst>
              <a:gd name="adj" fmla="val 16667"/>
            </a:avLst>
          </a:prstGeom>
          <a:solidFill>
            <a:srgbClr val="D8D8D8"/>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9;p25">
            <a:extLst>
              <a:ext uri="{FF2B5EF4-FFF2-40B4-BE49-F238E27FC236}">
                <a16:creationId xmlns:a16="http://schemas.microsoft.com/office/drawing/2014/main" id="{DC93A5E6-11B9-F955-1A6D-447917400E95}"/>
              </a:ext>
            </a:extLst>
          </p:cNvPr>
          <p:cNvSpPr txBox="1"/>
          <p:nvPr/>
        </p:nvSpPr>
        <p:spPr>
          <a:xfrm>
            <a:off x="8943633" y="4376503"/>
            <a:ext cx="1383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2"/>
                </a:solidFill>
                <a:latin typeface="Roboto Medium"/>
                <a:ea typeface="Roboto Medium"/>
                <a:cs typeface="Roboto Medium"/>
                <a:sym typeface="Roboto Medium"/>
              </a:rPr>
              <a:t>ID 00001</a:t>
            </a:r>
            <a:endParaRPr sz="2000">
              <a:solidFill>
                <a:schemeClr val="dk2"/>
              </a:solidFill>
              <a:latin typeface="Roboto Medium"/>
              <a:ea typeface="Roboto Medium"/>
              <a:cs typeface="Roboto Medium"/>
              <a:sym typeface="Roboto Medium"/>
            </a:endParaRPr>
          </a:p>
        </p:txBody>
      </p:sp>
      <p:sp>
        <p:nvSpPr>
          <p:cNvPr id="15" name="Google Shape;460;p25">
            <a:extLst>
              <a:ext uri="{FF2B5EF4-FFF2-40B4-BE49-F238E27FC236}">
                <a16:creationId xmlns:a16="http://schemas.microsoft.com/office/drawing/2014/main" id="{BE84C4AB-C35F-B636-3CE1-44B6D86A77DC}"/>
              </a:ext>
            </a:extLst>
          </p:cNvPr>
          <p:cNvSpPr txBox="1"/>
          <p:nvPr/>
        </p:nvSpPr>
        <p:spPr>
          <a:xfrm>
            <a:off x="8261458" y="4907908"/>
            <a:ext cx="1383300" cy="1031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a:t>ID of device</a:t>
            </a:r>
            <a:endParaRPr sz="1100"/>
          </a:p>
          <a:p>
            <a:pPr marL="0" lvl="0" indent="0" algn="r" rtl="0">
              <a:spcBef>
                <a:spcPts val="0"/>
              </a:spcBef>
              <a:spcAft>
                <a:spcPts val="0"/>
              </a:spcAft>
              <a:buNone/>
            </a:pPr>
            <a:r>
              <a:rPr lang="en-US" sz="1100"/>
              <a:t>Temperature *C</a:t>
            </a:r>
            <a:endParaRPr sz="1100"/>
          </a:p>
          <a:p>
            <a:pPr marL="0" lvl="0" indent="0" algn="r" rtl="0">
              <a:spcBef>
                <a:spcPts val="0"/>
              </a:spcBef>
              <a:spcAft>
                <a:spcPts val="0"/>
              </a:spcAft>
              <a:buNone/>
            </a:pPr>
            <a:r>
              <a:rPr lang="en-US" sz="1100"/>
              <a:t>Mode</a:t>
            </a:r>
            <a:endParaRPr sz="1100"/>
          </a:p>
          <a:p>
            <a:pPr marL="0" lvl="0" indent="0" algn="r" rtl="0">
              <a:spcBef>
                <a:spcPts val="0"/>
              </a:spcBef>
              <a:spcAft>
                <a:spcPts val="0"/>
              </a:spcAft>
              <a:buNone/>
            </a:pPr>
            <a:r>
              <a:rPr lang="en-US" sz="1100"/>
              <a:t>Battery left</a:t>
            </a:r>
            <a:endParaRPr sz="1100"/>
          </a:p>
          <a:p>
            <a:pPr marL="0" lvl="0" indent="0" algn="r" rtl="0">
              <a:spcBef>
                <a:spcPts val="0"/>
              </a:spcBef>
              <a:spcAft>
                <a:spcPts val="0"/>
              </a:spcAft>
              <a:buNone/>
            </a:pPr>
            <a:endParaRPr sz="1100"/>
          </a:p>
        </p:txBody>
      </p:sp>
      <p:sp>
        <p:nvSpPr>
          <p:cNvPr id="16" name="Google Shape;461;p25">
            <a:extLst>
              <a:ext uri="{FF2B5EF4-FFF2-40B4-BE49-F238E27FC236}">
                <a16:creationId xmlns:a16="http://schemas.microsoft.com/office/drawing/2014/main" id="{01D8656C-E3FC-186F-4B00-950BDC2D63C1}"/>
              </a:ext>
            </a:extLst>
          </p:cNvPr>
          <p:cNvSpPr txBox="1"/>
          <p:nvPr/>
        </p:nvSpPr>
        <p:spPr>
          <a:xfrm>
            <a:off x="9625796" y="4906780"/>
            <a:ext cx="13833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rgbClr val="D29500"/>
                </a:solidFill>
              </a:rPr>
              <a:t>00001</a:t>
            </a:r>
            <a:endParaRPr sz="1100" b="1">
              <a:solidFill>
                <a:srgbClr val="D29500"/>
              </a:solidFill>
            </a:endParaRPr>
          </a:p>
          <a:p>
            <a:pPr marL="0" lvl="0" indent="0" algn="l" rtl="0">
              <a:spcBef>
                <a:spcPts val="0"/>
              </a:spcBef>
              <a:spcAft>
                <a:spcPts val="0"/>
              </a:spcAft>
              <a:buNone/>
            </a:pPr>
            <a:r>
              <a:rPr lang="en-US" sz="1100" b="1">
                <a:solidFill>
                  <a:srgbClr val="D29500"/>
                </a:solidFill>
              </a:rPr>
              <a:t>100℃</a:t>
            </a:r>
            <a:endParaRPr sz="1100" b="1">
              <a:solidFill>
                <a:srgbClr val="D29500"/>
              </a:solidFill>
            </a:endParaRPr>
          </a:p>
          <a:p>
            <a:pPr marL="0" lvl="0" indent="0" algn="l" rtl="0">
              <a:spcBef>
                <a:spcPts val="0"/>
              </a:spcBef>
              <a:spcAft>
                <a:spcPts val="0"/>
              </a:spcAft>
              <a:buNone/>
            </a:pPr>
            <a:r>
              <a:rPr lang="en-US" sz="1100" b="1">
                <a:solidFill>
                  <a:srgbClr val="D29500"/>
                </a:solidFill>
              </a:rPr>
              <a:t>Alarm</a:t>
            </a:r>
            <a:endParaRPr sz="1100" b="1">
              <a:solidFill>
                <a:srgbClr val="D29500"/>
              </a:solidFill>
            </a:endParaRPr>
          </a:p>
          <a:p>
            <a:pPr marL="0" lvl="0" indent="0" algn="l" rtl="0">
              <a:spcBef>
                <a:spcPts val="0"/>
              </a:spcBef>
              <a:spcAft>
                <a:spcPts val="0"/>
              </a:spcAft>
              <a:buNone/>
            </a:pPr>
            <a:r>
              <a:rPr lang="en-US" sz="1100" b="1">
                <a:solidFill>
                  <a:srgbClr val="D29500"/>
                </a:solidFill>
              </a:rPr>
              <a:t>OK</a:t>
            </a:r>
            <a:endParaRPr sz="1100" b="1">
              <a:solidFill>
                <a:srgbClr val="D29500"/>
              </a:solidFill>
            </a:endParaRPr>
          </a:p>
        </p:txBody>
      </p:sp>
      <p:grpSp>
        <p:nvGrpSpPr>
          <p:cNvPr id="17" name="Google Shape;462;p25">
            <a:extLst>
              <a:ext uri="{FF2B5EF4-FFF2-40B4-BE49-F238E27FC236}">
                <a16:creationId xmlns:a16="http://schemas.microsoft.com/office/drawing/2014/main" id="{7E6A6AA9-7BEC-B3BE-ACEB-AA21DC3307D4}"/>
              </a:ext>
            </a:extLst>
          </p:cNvPr>
          <p:cNvGrpSpPr/>
          <p:nvPr/>
        </p:nvGrpSpPr>
        <p:grpSpPr>
          <a:xfrm>
            <a:off x="4641445" y="3145620"/>
            <a:ext cx="1551295" cy="1089262"/>
            <a:chOff x="4409484" y="4191203"/>
            <a:chExt cx="1800900" cy="1031400"/>
          </a:xfrm>
        </p:grpSpPr>
        <p:sp>
          <p:nvSpPr>
            <p:cNvPr id="18" name="Google Shape;463;p25">
              <a:extLst>
                <a:ext uri="{FF2B5EF4-FFF2-40B4-BE49-F238E27FC236}">
                  <a16:creationId xmlns:a16="http://schemas.microsoft.com/office/drawing/2014/main" id="{D3E774BF-B710-64A7-1D01-1EAED093FC48}"/>
                </a:ext>
              </a:extLst>
            </p:cNvPr>
            <p:cNvSpPr/>
            <p:nvPr/>
          </p:nvSpPr>
          <p:spPr>
            <a:xfrm>
              <a:off x="4409484" y="4191203"/>
              <a:ext cx="1800900" cy="1031400"/>
            </a:xfrm>
            <a:prstGeom prst="roundRect">
              <a:avLst>
                <a:gd name="adj" fmla="val 16667"/>
              </a:avLst>
            </a:prstGeom>
            <a:solidFill>
              <a:srgbClr val="F2F2F2"/>
            </a:solidFill>
            <a:ln>
              <a:noFill/>
            </a:ln>
            <a:effectLst>
              <a:outerShdw blurRad="157163" dist="85725" dir="73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64;p25">
              <a:extLst>
                <a:ext uri="{FF2B5EF4-FFF2-40B4-BE49-F238E27FC236}">
                  <a16:creationId xmlns:a16="http://schemas.microsoft.com/office/drawing/2014/main" id="{B166EBA8-26BC-ED23-C52B-35F20C870A82}"/>
                </a:ext>
              </a:extLst>
            </p:cNvPr>
            <p:cNvSpPr/>
            <p:nvPr/>
          </p:nvSpPr>
          <p:spPr>
            <a:xfrm>
              <a:off x="4506984" y="4244753"/>
              <a:ext cx="1605900" cy="924300"/>
            </a:xfrm>
            <a:prstGeom prst="roundRect">
              <a:avLst>
                <a:gd name="adj" fmla="val 16667"/>
              </a:avLst>
            </a:prstGeom>
            <a:noFill/>
            <a:ln w="9525" cap="flat" cmpd="sng">
              <a:solidFill>
                <a:srgbClr val="CCCCCC"/>
              </a:solidFill>
              <a:prstDash val="solid"/>
              <a:round/>
              <a:headEnd type="none" w="sm" len="sm"/>
              <a:tailEnd type="none" w="sm" len="sm"/>
            </a:ln>
            <a:effectLst>
              <a:outerShdw blurRad="42863"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Google Shape;465;p25">
            <a:extLst>
              <a:ext uri="{FF2B5EF4-FFF2-40B4-BE49-F238E27FC236}">
                <a16:creationId xmlns:a16="http://schemas.microsoft.com/office/drawing/2014/main" id="{CF5657C8-F543-A68E-A029-72D7D6E46941}"/>
              </a:ext>
            </a:extLst>
          </p:cNvPr>
          <p:cNvPicPr preferRelativeResize="0"/>
          <p:nvPr/>
        </p:nvPicPr>
        <p:blipFill>
          <a:blip r:embed="rId4">
            <a:alphaModFix amt="68000"/>
          </a:blip>
          <a:stretch>
            <a:fillRect/>
          </a:stretch>
        </p:blipFill>
        <p:spPr>
          <a:xfrm>
            <a:off x="5077665" y="3212438"/>
            <a:ext cx="584975" cy="584975"/>
          </a:xfrm>
          <a:prstGeom prst="rect">
            <a:avLst/>
          </a:prstGeom>
          <a:noFill/>
          <a:ln>
            <a:noFill/>
          </a:ln>
          <a:effectLst>
            <a:outerShdw blurRad="57150" dist="19050" dir="5400000" algn="bl" rotWithShape="0">
              <a:srgbClr val="000000">
                <a:alpha val="50000"/>
              </a:srgbClr>
            </a:outerShdw>
          </a:effectLst>
        </p:spPr>
      </p:pic>
      <p:grpSp>
        <p:nvGrpSpPr>
          <p:cNvPr id="21" name="Google Shape;466;p25">
            <a:extLst>
              <a:ext uri="{FF2B5EF4-FFF2-40B4-BE49-F238E27FC236}">
                <a16:creationId xmlns:a16="http://schemas.microsoft.com/office/drawing/2014/main" id="{C1A97D3A-EBAC-859F-1995-3221E39EAD58}"/>
              </a:ext>
            </a:extLst>
          </p:cNvPr>
          <p:cNvGrpSpPr/>
          <p:nvPr/>
        </p:nvGrpSpPr>
        <p:grpSpPr>
          <a:xfrm>
            <a:off x="4799151" y="3792346"/>
            <a:ext cx="584968" cy="0"/>
            <a:chOff x="5140431" y="4364500"/>
            <a:chExt cx="701400" cy="0"/>
          </a:xfrm>
        </p:grpSpPr>
        <p:cxnSp>
          <p:nvCxnSpPr>
            <p:cNvPr id="22" name="Google Shape;467;p25">
              <a:extLst>
                <a:ext uri="{FF2B5EF4-FFF2-40B4-BE49-F238E27FC236}">
                  <a16:creationId xmlns:a16="http://schemas.microsoft.com/office/drawing/2014/main" id="{33CCCAA4-A43C-40F4-AA66-954F93914416}"/>
                </a:ext>
              </a:extLst>
            </p:cNvPr>
            <p:cNvCxnSpPr/>
            <p:nvPr/>
          </p:nvCxnSpPr>
          <p:spPr>
            <a:xfrm>
              <a:off x="5140431" y="4364500"/>
              <a:ext cx="91800" cy="0"/>
            </a:xfrm>
            <a:prstGeom prst="straightConnector1">
              <a:avLst/>
            </a:prstGeom>
            <a:noFill/>
            <a:ln w="19050" cap="flat" cmpd="sng">
              <a:solidFill>
                <a:schemeClr val="dk2"/>
              </a:solidFill>
              <a:prstDash val="solid"/>
              <a:round/>
              <a:headEnd type="none" w="med" len="med"/>
              <a:tailEnd type="none" w="med" len="med"/>
            </a:ln>
          </p:spPr>
        </p:cxnSp>
        <p:cxnSp>
          <p:nvCxnSpPr>
            <p:cNvPr id="23" name="Google Shape;468;p25">
              <a:extLst>
                <a:ext uri="{FF2B5EF4-FFF2-40B4-BE49-F238E27FC236}">
                  <a16:creationId xmlns:a16="http://schemas.microsoft.com/office/drawing/2014/main" id="{D00D693C-23CE-0A3B-C763-E6ADCC7ECECF}"/>
                </a:ext>
              </a:extLst>
            </p:cNvPr>
            <p:cNvCxnSpPr/>
            <p:nvPr/>
          </p:nvCxnSpPr>
          <p:spPr>
            <a:xfrm>
              <a:off x="5292831" y="4364500"/>
              <a:ext cx="91800" cy="0"/>
            </a:xfrm>
            <a:prstGeom prst="straightConnector1">
              <a:avLst/>
            </a:prstGeom>
            <a:noFill/>
            <a:ln w="19050" cap="flat" cmpd="sng">
              <a:solidFill>
                <a:schemeClr val="dk2"/>
              </a:solidFill>
              <a:prstDash val="solid"/>
              <a:round/>
              <a:headEnd type="none" w="med" len="med"/>
              <a:tailEnd type="none" w="med" len="med"/>
            </a:ln>
          </p:spPr>
        </p:cxnSp>
        <p:cxnSp>
          <p:nvCxnSpPr>
            <p:cNvPr id="24" name="Google Shape;469;p25">
              <a:extLst>
                <a:ext uri="{FF2B5EF4-FFF2-40B4-BE49-F238E27FC236}">
                  <a16:creationId xmlns:a16="http://schemas.microsoft.com/office/drawing/2014/main" id="{18A1CCE5-4633-B30E-9851-8A2F26C0F5B3}"/>
                </a:ext>
              </a:extLst>
            </p:cNvPr>
            <p:cNvCxnSpPr/>
            <p:nvPr/>
          </p:nvCxnSpPr>
          <p:spPr>
            <a:xfrm>
              <a:off x="5445231" y="4364500"/>
              <a:ext cx="91800" cy="0"/>
            </a:xfrm>
            <a:prstGeom prst="straightConnector1">
              <a:avLst/>
            </a:prstGeom>
            <a:noFill/>
            <a:ln w="19050" cap="flat" cmpd="sng">
              <a:solidFill>
                <a:schemeClr val="dk2"/>
              </a:solidFill>
              <a:prstDash val="solid"/>
              <a:round/>
              <a:headEnd type="none" w="med" len="med"/>
              <a:tailEnd type="none" w="med" len="med"/>
            </a:ln>
          </p:spPr>
        </p:cxnSp>
        <p:cxnSp>
          <p:nvCxnSpPr>
            <p:cNvPr id="25" name="Google Shape;470;p25">
              <a:extLst>
                <a:ext uri="{FF2B5EF4-FFF2-40B4-BE49-F238E27FC236}">
                  <a16:creationId xmlns:a16="http://schemas.microsoft.com/office/drawing/2014/main" id="{B3DDE6DC-9D5A-F914-5058-3293C9267C69}"/>
                </a:ext>
              </a:extLst>
            </p:cNvPr>
            <p:cNvCxnSpPr/>
            <p:nvPr/>
          </p:nvCxnSpPr>
          <p:spPr>
            <a:xfrm>
              <a:off x="5597631" y="4364500"/>
              <a:ext cx="91800" cy="0"/>
            </a:xfrm>
            <a:prstGeom prst="straightConnector1">
              <a:avLst/>
            </a:prstGeom>
            <a:noFill/>
            <a:ln w="19050" cap="flat" cmpd="sng">
              <a:solidFill>
                <a:schemeClr val="dk2"/>
              </a:solidFill>
              <a:prstDash val="solid"/>
              <a:round/>
              <a:headEnd type="none" w="med" len="med"/>
              <a:tailEnd type="none" w="med" len="med"/>
            </a:ln>
          </p:spPr>
        </p:cxnSp>
        <p:cxnSp>
          <p:nvCxnSpPr>
            <p:cNvPr id="26" name="Google Shape;471;p25">
              <a:extLst>
                <a:ext uri="{FF2B5EF4-FFF2-40B4-BE49-F238E27FC236}">
                  <a16:creationId xmlns:a16="http://schemas.microsoft.com/office/drawing/2014/main" id="{E9FC096D-30F6-2B4A-D737-DF473BF8FBE0}"/>
                </a:ext>
              </a:extLst>
            </p:cNvPr>
            <p:cNvCxnSpPr/>
            <p:nvPr/>
          </p:nvCxnSpPr>
          <p:spPr>
            <a:xfrm>
              <a:off x="5750031" y="4364500"/>
              <a:ext cx="91800" cy="0"/>
            </a:xfrm>
            <a:prstGeom prst="straightConnector1">
              <a:avLst/>
            </a:prstGeom>
            <a:noFill/>
            <a:ln w="19050" cap="flat" cmpd="sng">
              <a:solidFill>
                <a:schemeClr val="dk2"/>
              </a:solidFill>
              <a:prstDash val="solid"/>
              <a:round/>
              <a:headEnd type="none" w="med" len="med"/>
              <a:tailEnd type="none" w="med" len="med"/>
            </a:ln>
          </p:spPr>
        </p:cxnSp>
      </p:grpSp>
      <p:sp>
        <p:nvSpPr>
          <p:cNvPr id="27" name="Google Shape;472;p25">
            <a:extLst>
              <a:ext uri="{FF2B5EF4-FFF2-40B4-BE49-F238E27FC236}">
                <a16:creationId xmlns:a16="http://schemas.microsoft.com/office/drawing/2014/main" id="{A4413AB9-EA2B-1C3B-911B-26262A13D2BB}"/>
              </a:ext>
            </a:extLst>
          </p:cNvPr>
          <p:cNvSpPr txBox="1"/>
          <p:nvPr/>
        </p:nvSpPr>
        <p:spPr>
          <a:xfrm>
            <a:off x="4722704" y="3748120"/>
            <a:ext cx="1718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i="1">
                <a:solidFill>
                  <a:srgbClr val="333333"/>
                </a:solidFill>
                <a:latin typeface="Roboto"/>
                <a:ea typeface="Roboto"/>
                <a:cs typeface="Roboto"/>
                <a:sym typeface="Roboto"/>
              </a:rPr>
              <a:t>blinks for 30 mins</a:t>
            </a:r>
            <a:endParaRPr sz="1200" b="1" i="1">
              <a:solidFill>
                <a:srgbClr val="333333"/>
              </a:solidFill>
              <a:latin typeface="Roboto"/>
              <a:ea typeface="Roboto"/>
              <a:cs typeface="Roboto"/>
              <a:sym typeface="Roboto"/>
            </a:endParaRPr>
          </a:p>
        </p:txBody>
      </p:sp>
      <p:grpSp>
        <p:nvGrpSpPr>
          <p:cNvPr id="28" name="Google Shape;474;p25">
            <a:extLst>
              <a:ext uri="{FF2B5EF4-FFF2-40B4-BE49-F238E27FC236}">
                <a16:creationId xmlns:a16="http://schemas.microsoft.com/office/drawing/2014/main" id="{5AF9D06A-5EE0-ABB5-4A3F-B89C3A5FA141}"/>
              </a:ext>
            </a:extLst>
          </p:cNvPr>
          <p:cNvGrpSpPr/>
          <p:nvPr/>
        </p:nvGrpSpPr>
        <p:grpSpPr>
          <a:xfrm>
            <a:off x="5438699" y="3792346"/>
            <a:ext cx="584968" cy="0"/>
            <a:chOff x="5140431" y="4364500"/>
            <a:chExt cx="701400" cy="0"/>
          </a:xfrm>
        </p:grpSpPr>
        <p:cxnSp>
          <p:nvCxnSpPr>
            <p:cNvPr id="29" name="Google Shape;475;p25">
              <a:extLst>
                <a:ext uri="{FF2B5EF4-FFF2-40B4-BE49-F238E27FC236}">
                  <a16:creationId xmlns:a16="http://schemas.microsoft.com/office/drawing/2014/main" id="{76BC00D7-B75B-B88F-703D-55202E699F2E}"/>
                </a:ext>
              </a:extLst>
            </p:cNvPr>
            <p:cNvCxnSpPr/>
            <p:nvPr/>
          </p:nvCxnSpPr>
          <p:spPr>
            <a:xfrm>
              <a:off x="5140431" y="4364500"/>
              <a:ext cx="91800" cy="0"/>
            </a:xfrm>
            <a:prstGeom prst="straightConnector1">
              <a:avLst/>
            </a:prstGeom>
            <a:noFill/>
            <a:ln w="19050" cap="flat" cmpd="sng">
              <a:solidFill>
                <a:schemeClr val="dk2"/>
              </a:solidFill>
              <a:prstDash val="solid"/>
              <a:round/>
              <a:headEnd type="none" w="med" len="med"/>
              <a:tailEnd type="none" w="med" len="med"/>
            </a:ln>
          </p:spPr>
        </p:cxnSp>
        <p:cxnSp>
          <p:nvCxnSpPr>
            <p:cNvPr id="30" name="Google Shape;476;p25">
              <a:extLst>
                <a:ext uri="{FF2B5EF4-FFF2-40B4-BE49-F238E27FC236}">
                  <a16:creationId xmlns:a16="http://schemas.microsoft.com/office/drawing/2014/main" id="{36FB65F2-98BF-C77D-0EF9-EAB39696710A}"/>
                </a:ext>
              </a:extLst>
            </p:cNvPr>
            <p:cNvCxnSpPr/>
            <p:nvPr/>
          </p:nvCxnSpPr>
          <p:spPr>
            <a:xfrm>
              <a:off x="5292831" y="4364500"/>
              <a:ext cx="91800" cy="0"/>
            </a:xfrm>
            <a:prstGeom prst="straightConnector1">
              <a:avLst/>
            </a:prstGeom>
            <a:noFill/>
            <a:ln w="19050" cap="flat" cmpd="sng">
              <a:solidFill>
                <a:schemeClr val="dk2"/>
              </a:solidFill>
              <a:prstDash val="solid"/>
              <a:round/>
              <a:headEnd type="none" w="med" len="med"/>
              <a:tailEnd type="none" w="med" len="med"/>
            </a:ln>
          </p:spPr>
        </p:cxnSp>
        <p:cxnSp>
          <p:nvCxnSpPr>
            <p:cNvPr id="31" name="Google Shape;477;p25">
              <a:extLst>
                <a:ext uri="{FF2B5EF4-FFF2-40B4-BE49-F238E27FC236}">
                  <a16:creationId xmlns:a16="http://schemas.microsoft.com/office/drawing/2014/main" id="{55E8B4A7-482B-458E-56C8-43CF9954FFF7}"/>
                </a:ext>
              </a:extLst>
            </p:cNvPr>
            <p:cNvCxnSpPr/>
            <p:nvPr/>
          </p:nvCxnSpPr>
          <p:spPr>
            <a:xfrm>
              <a:off x="5445231" y="4364500"/>
              <a:ext cx="91800" cy="0"/>
            </a:xfrm>
            <a:prstGeom prst="straightConnector1">
              <a:avLst/>
            </a:prstGeom>
            <a:noFill/>
            <a:ln w="19050" cap="flat" cmpd="sng">
              <a:solidFill>
                <a:schemeClr val="dk2"/>
              </a:solidFill>
              <a:prstDash val="solid"/>
              <a:round/>
              <a:headEnd type="none" w="med" len="med"/>
              <a:tailEnd type="none" w="med" len="med"/>
            </a:ln>
          </p:spPr>
        </p:cxnSp>
        <p:cxnSp>
          <p:nvCxnSpPr>
            <p:cNvPr id="32" name="Google Shape;478;p25">
              <a:extLst>
                <a:ext uri="{FF2B5EF4-FFF2-40B4-BE49-F238E27FC236}">
                  <a16:creationId xmlns:a16="http://schemas.microsoft.com/office/drawing/2014/main" id="{3D9E65ED-075C-4451-9A53-566FCF11CBAB}"/>
                </a:ext>
              </a:extLst>
            </p:cNvPr>
            <p:cNvCxnSpPr/>
            <p:nvPr/>
          </p:nvCxnSpPr>
          <p:spPr>
            <a:xfrm>
              <a:off x="5597631" y="4364500"/>
              <a:ext cx="91800" cy="0"/>
            </a:xfrm>
            <a:prstGeom prst="straightConnector1">
              <a:avLst/>
            </a:prstGeom>
            <a:noFill/>
            <a:ln w="19050" cap="flat" cmpd="sng">
              <a:solidFill>
                <a:schemeClr val="dk2"/>
              </a:solidFill>
              <a:prstDash val="solid"/>
              <a:round/>
              <a:headEnd type="none" w="med" len="med"/>
              <a:tailEnd type="none" w="med" len="med"/>
            </a:ln>
          </p:spPr>
        </p:cxnSp>
        <p:cxnSp>
          <p:nvCxnSpPr>
            <p:cNvPr id="33" name="Google Shape;479;p25">
              <a:extLst>
                <a:ext uri="{FF2B5EF4-FFF2-40B4-BE49-F238E27FC236}">
                  <a16:creationId xmlns:a16="http://schemas.microsoft.com/office/drawing/2014/main" id="{813CE0ED-B319-B2A7-E17C-4B61AA98B04B}"/>
                </a:ext>
              </a:extLst>
            </p:cNvPr>
            <p:cNvCxnSpPr/>
            <p:nvPr/>
          </p:nvCxnSpPr>
          <p:spPr>
            <a:xfrm>
              <a:off x="5750031" y="4364500"/>
              <a:ext cx="91800" cy="0"/>
            </a:xfrm>
            <a:prstGeom prst="straightConnector1">
              <a:avLst/>
            </a:prstGeom>
            <a:noFill/>
            <a:ln w="19050" cap="flat" cmpd="sng">
              <a:solidFill>
                <a:schemeClr val="dk2"/>
              </a:solidFill>
              <a:prstDash val="solid"/>
              <a:round/>
              <a:headEnd type="none" w="med" len="med"/>
              <a:tailEnd type="none" w="med" len="med"/>
            </a:ln>
          </p:spPr>
        </p:cxnSp>
      </p:grpSp>
      <p:pic>
        <p:nvPicPr>
          <p:cNvPr id="34" name="Google Shape;480;p25">
            <a:extLst>
              <a:ext uri="{FF2B5EF4-FFF2-40B4-BE49-F238E27FC236}">
                <a16:creationId xmlns:a16="http://schemas.microsoft.com/office/drawing/2014/main" id="{10654F2C-C184-A848-98CA-3BE1EDBB2719}"/>
              </a:ext>
            </a:extLst>
          </p:cNvPr>
          <p:cNvPicPr preferRelativeResize="0"/>
          <p:nvPr/>
        </p:nvPicPr>
        <p:blipFill rotWithShape="1">
          <a:blip r:embed="rId5">
            <a:alphaModFix/>
          </a:blip>
          <a:srcRect l="2598" r="54591"/>
          <a:stretch/>
        </p:blipFill>
        <p:spPr>
          <a:xfrm>
            <a:off x="8533013" y="1674608"/>
            <a:ext cx="2112350" cy="3016351"/>
          </a:xfrm>
          <a:prstGeom prst="rect">
            <a:avLst/>
          </a:prstGeom>
          <a:noFill/>
          <a:ln>
            <a:noFill/>
          </a:ln>
        </p:spPr>
      </p:pic>
    </p:spTree>
    <p:extLst>
      <p:ext uri="{BB962C8B-B14F-4D97-AF65-F5344CB8AC3E}">
        <p14:creationId xmlns:p14="http://schemas.microsoft.com/office/powerpoint/2010/main" val="852958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89;p26">
            <a:extLst>
              <a:ext uri="{FF2B5EF4-FFF2-40B4-BE49-F238E27FC236}">
                <a16:creationId xmlns:a16="http://schemas.microsoft.com/office/drawing/2014/main" id="{09909D9D-9D4F-910F-512C-77DB66EC067D}"/>
              </a:ext>
            </a:extLst>
          </p:cNvPr>
          <p:cNvSpPr txBox="1">
            <a:spLocks/>
          </p:cNvSpPr>
          <p:nvPr/>
        </p:nvSpPr>
        <p:spPr>
          <a:xfrm>
            <a:off x="247520" y="121265"/>
            <a:ext cx="56829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TESTING </a:t>
            </a:r>
            <a:r>
              <a:rPr lang="en-US" sz="3788" b="1" i="1">
                <a:solidFill>
                  <a:srgbClr val="D29500"/>
                </a:solidFill>
                <a:latin typeface="Arial"/>
                <a:ea typeface="Arial"/>
                <a:cs typeface="Arial"/>
                <a:sym typeface="Arial"/>
              </a:rPr>
              <a:t>Sensor</a:t>
            </a:r>
            <a:r>
              <a:rPr lang="en-US" sz="3788" b="1" i="1">
                <a:solidFill>
                  <a:srgbClr val="333333"/>
                </a:solidFill>
                <a:latin typeface="Arial"/>
                <a:ea typeface="Arial"/>
                <a:cs typeface="Arial"/>
                <a:sym typeface="Arial"/>
              </a:rPr>
              <a:t> </a:t>
            </a:r>
            <a:endParaRPr lang="en-US" sz="4170" dirty="0">
              <a:solidFill>
                <a:schemeClr val="dk2"/>
              </a:solidFill>
            </a:endParaRPr>
          </a:p>
        </p:txBody>
      </p:sp>
      <p:cxnSp>
        <p:nvCxnSpPr>
          <p:cNvPr id="5" name="Google Shape;487;p26">
            <a:extLst>
              <a:ext uri="{FF2B5EF4-FFF2-40B4-BE49-F238E27FC236}">
                <a16:creationId xmlns:a16="http://schemas.microsoft.com/office/drawing/2014/main" id="{847AB0DE-5B91-EB5A-13FA-407F4C76302B}"/>
              </a:ext>
            </a:extLst>
          </p:cNvPr>
          <p:cNvCxnSpPr/>
          <p:nvPr/>
        </p:nvCxnSpPr>
        <p:spPr>
          <a:xfrm>
            <a:off x="7092835" y="3231765"/>
            <a:ext cx="1992300" cy="7800"/>
          </a:xfrm>
          <a:prstGeom prst="straightConnector1">
            <a:avLst/>
          </a:prstGeom>
          <a:noFill/>
          <a:ln w="38100" cap="flat" cmpd="sng">
            <a:solidFill>
              <a:srgbClr val="B7B7B7"/>
            </a:solidFill>
            <a:prstDash val="dot"/>
            <a:round/>
            <a:headEnd type="none" w="med" len="med"/>
            <a:tailEnd type="none" w="med" len="med"/>
          </a:ln>
          <a:effectLst>
            <a:outerShdw blurRad="57150" dist="19050" dir="5400000" algn="bl" rotWithShape="0">
              <a:srgbClr val="000000">
                <a:alpha val="50000"/>
              </a:srgbClr>
            </a:outerShdw>
          </a:effectLst>
        </p:spPr>
      </p:cxnSp>
      <p:cxnSp>
        <p:nvCxnSpPr>
          <p:cNvPr id="6" name="Google Shape;488;p26">
            <a:extLst>
              <a:ext uri="{FF2B5EF4-FFF2-40B4-BE49-F238E27FC236}">
                <a16:creationId xmlns:a16="http://schemas.microsoft.com/office/drawing/2014/main" id="{85975E3C-5EC9-0700-3E62-FBB66671D23E}"/>
              </a:ext>
            </a:extLst>
          </p:cNvPr>
          <p:cNvCxnSpPr/>
          <p:nvPr/>
        </p:nvCxnSpPr>
        <p:spPr>
          <a:xfrm>
            <a:off x="3636735" y="3231765"/>
            <a:ext cx="1992300" cy="7800"/>
          </a:xfrm>
          <a:prstGeom prst="straightConnector1">
            <a:avLst/>
          </a:prstGeom>
          <a:noFill/>
          <a:ln w="38100" cap="flat" cmpd="sng">
            <a:solidFill>
              <a:srgbClr val="B7B7B7"/>
            </a:solidFill>
            <a:prstDash val="dot"/>
            <a:round/>
            <a:headEnd type="none" w="med" len="med"/>
            <a:tailEnd type="none" w="med" len="med"/>
          </a:ln>
          <a:effectLst>
            <a:outerShdw blurRad="57150" dist="19050" dir="5400000" algn="bl" rotWithShape="0">
              <a:srgbClr val="000000">
                <a:alpha val="50000"/>
              </a:srgbClr>
            </a:outerShdw>
          </a:effectLst>
        </p:spPr>
      </p:cxnSp>
      <p:pic>
        <p:nvPicPr>
          <p:cNvPr id="7" name="Google Shape;498;p26">
            <a:extLst>
              <a:ext uri="{FF2B5EF4-FFF2-40B4-BE49-F238E27FC236}">
                <a16:creationId xmlns:a16="http://schemas.microsoft.com/office/drawing/2014/main" id="{DE726D84-EF2F-A58B-A4D0-3C4465363B6E}"/>
              </a:ext>
            </a:extLst>
          </p:cNvPr>
          <p:cNvPicPr preferRelativeResize="0"/>
          <p:nvPr/>
        </p:nvPicPr>
        <p:blipFill rotWithShape="1">
          <a:blip r:embed="rId2">
            <a:alphaModFix/>
          </a:blip>
          <a:srcRect l="4970" t="8634"/>
          <a:stretch/>
        </p:blipFill>
        <p:spPr>
          <a:xfrm flipH="1">
            <a:off x="1827285" y="2129949"/>
            <a:ext cx="1965012" cy="1815460"/>
          </a:xfrm>
          <a:prstGeom prst="rect">
            <a:avLst/>
          </a:prstGeom>
          <a:noFill/>
          <a:ln>
            <a:noFill/>
          </a:ln>
          <a:effectLst>
            <a:outerShdw blurRad="200025" dist="142875" dir="6480000" algn="bl" rotWithShape="0">
              <a:srgbClr val="000000">
                <a:alpha val="50000"/>
              </a:srgbClr>
            </a:outerShdw>
          </a:effectLst>
        </p:spPr>
      </p:pic>
      <p:sp>
        <p:nvSpPr>
          <p:cNvPr id="8" name="Google Shape;499;p26">
            <a:extLst>
              <a:ext uri="{FF2B5EF4-FFF2-40B4-BE49-F238E27FC236}">
                <a16:creationId xmlns:a16="http://schemas.microsoft.com/office/drawing/2014/main" id="{AFD5DB52-F8E6-377F-03F7-F745078A1A20}"/>
              </a:ext>
            </a:extLst>
          </p:cNvPr>
          <p:cNvSpPr txBox="1"/>
          <p:nvPr/>
        </p:nvSpPr>
        <p:spPr>
          <a:xfrm>
            <a:off x="1968860" y="3723565"/>
            <a:ext cx="12693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i="1">
                <a:solidFill>
                  <a:srgbClr val="333333"/>
                </a:solidFill>
                <a:latin typeface="Roboto Medium"/>
                <a:ea typeface="Roboto Medium"/>
                <a:cs typeface="Roboto Medium"/>
                <a:sym typeface="Roboto Medium"/>
              </a:rPr>
              <a:t>1 second</a:t>
            </a:r>
            <a:endParaRPr sz="1500" i="1">
              <a:solidFill>
                <a:srgbClr val="333333"/>
              </a:solidFill>
              <a:latin typeface="Roboto Medium"/>
              <a:ea typeface="Roboto Medium"/>
              <a:cs typeface="Roboto Medium"/>
              <a:sym typeface="Roboto Medium"/>
            </a:endParaRPr>
          </a:p>
        </p:txBody>
      </p:sp>
      <p:pic>
        <p:nvPicPr>
          <p:cNvPr id="9" name="Google Shape;500;p26">
            <a:extLst>
              <a:ext uri="{FF2B5EF4-FFF2-40B4-BE49-F238E27FC236}">
                <a16:creationId xmlns:a16="http://schemas.microsoft.com/office/drawing/2014/main" id="{F623C21C-388C-2D4E-9E2E-8D4E826EECD4}"/>
              </a:ext>
            </a:extLst>
          </p:cNvPr>
          <p:cNvPicPr preferRelativeResize="0"/>
          <p:nvPr/>
        </p:nvPicPr>
        <p:blipFill rotWithShape="1">
          <a:blip r:embed="rId2">
            <a:alphaModFix/>
          </a:blip>
          <a:srcRect l="4970" t="8634"/>
          <a:stretch/>
        </p:blipFill>
        <p:spPr>
          <a:xfrm flipH="1">
            <a:off x="5297722" y="2129890"/>
            <a:ext cx="1964945" cy="1815407"/>
          </a:xfrm>
          <a:prstGeom prst="rect">
            <a:avLst/>
          </a:prstGeom>
          <a:noFill/>
          <a:ln>
            <a:noFill/>
          </a:ln>
          <a:effectLst>
            <a:outerShdw blurRad="200025" dist="142875" dir="6480000" algn="bl" rotWithShape="0">
              <a:srgbClr val="000000">
                <a:alpha val="50000"/>
              </a:srgbClr>
            </a:outerShdw>
          </a:effectLst>
        </p:spPr>
      </p:pic>
      <p:sp>
        <p:nvSpPr>
          <p:cNvPr id="10" name="Google Shape;501;p26">
            <a:extLst>
              <a:ext uri="{FF2B5EF4-FFF2-40B4-BE49-F238E27FC236}">
                <a16:creationId xmlns:a16="http://schemas.microsoft.com/office/drawing/2014/main" id="{C6609188-0B52-5354-D1AF-EA23FA1E7122}"/>
              </a:ext>
            </a:extLst>
          </p:cNvPr>
          <p:cNvSpPr/>
          <p:nvPr/>
        </p:nvSpPr>
        <p:spPr>
          <a:xfrm>
            <a:off x="8784310" y="4161948"/>
            <a:ext cx="1551300" cy="415500"/>
          </a:xfrm>
          <a:prstGeom prst="roundRect">
            <a:avLst>
              <a:gd name="adj" fmla="val 16667"/>
            </a:avLst>
          </a:prstGeom>
          <a:solidFill>
            <a:srgbClr val="D8D8D8"/>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2;p26">
            <a:extLst>
              <a:ext uri="{FF2B5EF4-FFF2-40B4-BE49-F238E27FC236}">
                <a16:creationId xmlns:a16="http://schemas.microsoft.com/office/drawing/2014/main" id="{A091DFC5-E0BB-5587-C58E-0CE20667F774}"/>
              </a:ext>
            </a:extLst>
          </p:cNvPr>
          <p:cNvSpPr txBox="1"/>
          <p:nvPr/>
        </p:nvSpPr>
        <p:spPr>
          <a:xfrm>
            <a:off x="8919998" y="4139073"/>
            <a:ext cx="1383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2"/>
                </a:solidFill>
                <a:latin typeface="Roboto Medium"/>
                <a:ea typeface="Roboto Medium"/>
                <a:cs typeface="Roboto Medium"/>
                <a:sym typeface="Roboto Medium"/>
              </a:rPr>
              <a:t>ID 00001</a:t>
            </a:r>
            <a:endParaRPr sz="2000">
              <a:solidFill>
                <a:schemeClr val="dk2"/>
              </a:solidFill>
              <a:latin typeface="Roboto Medium"/>
              <a:ea typeface="Roboto Medium"/>
              <a:cs typeface="Roboto Medium"/>
              <a:sym typeface="Roboto Medium"/>
            </a:endParaRPr>
          </a:p>
        </p:txBody>
      </p:sp>
      <p:sp>
        <p:nvSpPr>
          <p:cNvPr id="12" name="Google Shape;503;p26">
            <a:extLst>
              <a:ext uri="{FF2B5EF4-FFF2-40B4-BE49-F238E27FC236}">
                <a16:creationId xmlns:a16="http://schemas.microsoft.com/office/drawing/2014/main" id="{9A3976C6-B730-AF33-5BF5-583F11E58181}"/>
              </a:ext>
            </a:extLst>
          </p:cNvPr>
          <p:cNvSpPr txBox="1"/>
          <p:nvPr/>
        </p:nvSpPr>
        <p:spPr>
          <a:xfrm>
            <a:off x="8237823" y="4670478"/>
            <a:ext cx="1383300" cy="1031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a:t>ID of device</a:t>
            </a:r>
            <a:endParaRPr sz="1100"/>
          </a:p>
          <a:p>
            <a:pPr marL="0" lvl="0" indent="0" algn="r" rtl="0">
              <a:spcBef>
                <a:spcPts val="0"/>
              </a:spcBef>
              <a:spcAft>
                <a:spcPts val="0"/>
              </a:spcAft>
              <a:buNone/>
            </a:pPr>
            <a:r>
              <a:rPr lang="en-US" sz="1100"/>
              <a:t>Temperature *C</a:t>
            </a:r>
            <a:endParaRPr sz="1100"/>
          </a:p>
          <a:p>
            <a:pPr marL="0" lvl="0" indent="0" algn="r" rtl="0">
              <a:spcBef>
                <a:spcPts val="0"/>
              </a:spcBef>
              <a:spcAft>
                <a:spcPts val="0"/>
              </a:spcAft>
              <a:buNone/>
            </a:pPr>
            <a:r>
              <a:rPr lang="en-US" sz="1100"/>
              <a:t>Mode</a:t>
            </a:r>
            <a:endParaRPr sz="1100"/>
          </a:p>
          <a:p>
            <a:pPr marL="0" lvl="0" indent="0" algn="r" rtl="0">
              <a:spcBef>
                <a:spcPts val="0"/>
              </a:spcBef>
              <a:spcAft>
                <a:spcPts val="0"/>
              </a:spcAft>
              <a:buNone/>
            </a:pPr>
            <a:r>
              <a:rPr lang="en-US" sz="1100"/>
              <a:t>Battery left</a:t>
            </a:r>
            <a:endParaRPr sz="1100"/>
          </a:p>
          <a:p>
            <a:pPr marL="0" lvl="0" indent="0" algn="r" rtl="0">
              <a:spcBef>
                <a:spcPts val="0"/>
              </a:spcBef>
              <a:spcAft>
                <a:spcPts val="0"/>
              </a:spcAft>
              <a:buNone/>
            </a:pPr>
            <a:endParaRPr sz="1100"/>
          </a:p>
        </p:txBody>
      </p:sp>
      <p:sp>
        <p:nvSpPr>
          <p:cNvPr id="13" name="Google Shape;504;p26">
            <a:extLst>
              <a:ext uri="{FF2B5EF4-FFF2-40B4-BE49-F238E27FC236}">
                <a16:creationId xmlns:a16="http://schemas.microsoft.com/office/drawing/2014/main" id="{53A2F1B2-CDAD-EF0E-BCC2-BD73315D2985}"/>
              </a:ext>
            </a:extLst>
          </p:cNvPr>
          <p:cNvSpPr txBox="1"/>
          <p:nvPr/>
        </p:nvSpPr>
        <p:spPr>
          <a:xfrm>
            <a:off x="9602161" y="4669350"/>
            <a:ext cx="13833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rgbClr val="D29500"/>
                </a:solidFill>
              </a:rPr>
              <a:t>00001</a:t>
            </a:r>
            <a:endParaRPr sz="1100" b="1">
              <a:solidFill>
                <a:srgbClr val="D29500"/>
              </a:solidFill>
            </a:endParaRPr>
          </a:p>
          <a:p>
            <a:pPr marL="0" lvl="0" indent="0" algn="l" rtl="0">
              <a:spcBef>
                <a:spcPts val="0"/>
              </a:spcBef>
              <a:spcAft>
                <a:spcPts val="0"/>
              </a:spcAft>
              <a:buNone/>
            </a:pPr>
            <a:r>
              <a:rPr lang="en-US" sz="1100" b="1">
                <a:solidFill>
                  <a:srgbClr val="D29500"/>
                </a:solidFill>
              </a:rPr>
              <a:t>82*C</a:t>
            </a:r>
            <a:endParaRPr sz="1100" b="1">
              <a:solidFill>
                <a:srgbClr val="D29500"/>
              </a:solidFill>
            </a:endParaRPr>
          </a:p>
          <a:p>
            <a:pPr marL="0" lvl="0" indent="0" algn="l" rtl="0">
              <a:spcBef>
                <a:spcPts val="0"/>
              </a:spcBef>
              <a:spcAft>
                <a:spcPts val="0"/>
              </a:spcAft>
              <a:buNone/>
            </a:pPr>
            <a:r>
              <a:rPr lang="en-US" sz="1100" b="1">
                <a:solidFill>
                  <a:srgbClr val="D29500"/>
                </a:solidFill>
              </a:rPr>
              <a:t>Test</a:t>
            </a:r>
            <a:endParaRPr sz="1100" b="1">
              <a:solidFill>
                <a:srgbClr val="D29500"/>
              </a:solidFill>
            </a:endParaRPr>
          </a:p>
          <a:p>
            <a:pPr marL="0" lvl="0" indent="0" algn="l" rtl="0">
              <a:spcBef>
                <a:spcPts val="0"/>
              </a:spcBef>
              <a:spcAft>
                <a:spcPts val="0"/>
              </a:spcAft>
              <a:buNone/>
            </a:pPr>
            <a:r>
              <a:rPr lang="en-US" sz="1100" b="1">
                <a:solidFill>
                  <a:srgbClr val="D29500"/>
                </a:solidFill>
              </a:rPr>
              <a:t>OK</a:t>
            </a:r>
            <a:endParaRPr sz="1100" b="1">
              <a:solidFill>
                <a:srgbClr val="D29500"/>
              </a:solidFill>
            </a:endParaRPr>
          </a:p>
        </p:txBody>
      </p:sp>
      <p:sp>
        <p:nvSpPr>
          <p:cNvPr id="14" name="Google Shape;505;p26">
            <a:extLst>
              <a:ext uri="{FF2B5EF4-FFF2-40B4-BE49-F238E27FC236}">
                <a16:creationId xmlns:a16="http://schemas.microsoft.com/office/drawing/2014/main" id="{CB8A9E00-F0C9-0AB2-C2CA-155C2A4FF4FE}"/>
              </a:ext>
            </a:extLst>
          </p:cNvPr>
          <p:cNvSpPr/>
          <p:nvPr/>
        </p:nvSpPr>
        <p:spPr>
          <a:xfrm>
            <a:off x="4626610" y="2908190"/>
            <a:ext cx="1551300" cy="1089300"/>
          </a:xfrm>
          <a:prstGeom prst="roundRect">
            <a:avLst>
              <a:gd name="adj" fmla="val 16667"/>
            </a:avLst>
          </a:prstGeom>
          <a:solidFill>
            <a:srgbClr val="F2F2F2"/>
          </a:solidFill>
          <a:ln>
            <a:noFill/>
          </a:ln>
          <a:effectLst>
            <a:outerShdw blurRad="157163" dist="85725" dir="73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6;p26">
            <a:extLst>
              <a:ext uri="{FF2B5EF4-FFF2-40B4-BE49-F238E27FC236}">
                <a16:creationId xmlns:a16="http://schemas.microsoft.com/office/drawing/2014/main" id="{A4D968C6-2AC1-3BD3-38F1-04B37943BE0C}"/>
              </a:ext>
            </a:extLst>
          </p:cNvPr>
          <p:cNvSpPr/>
          <p:nvPr/>
        </p:nvSpPr>
        <p:spPr>
          <a:xfrm>
            <a:off x="4674934" y="2964740"/>
            <a:ext cx="1454700" cy="976200"/>
          </a:xfrm>
          <a:prstGeom prst="roundRect">
            <a:avLst>
              <a:gd name="adj" fmla="val 16667"/>
            </a:avLst>
          </a:prstGeom>
          <a:noFill/>
          <a:ln w="9525" cap="flat" cmpd="sng">
            <a:solidFill>
              <a:srgbClr val="CCCCCC"/>
            </a:solidFill>
            <a:prstDash val="solid"/>
            <a:round/>
            <a:headEnd type="none" w="sm" len="sm"/>
            <a:tailEnd type="none" w="sm" len="sm"/>
          </a:ln>
          <a:effectLst>
            <a:outerShdw blurRad="42863"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507;p26">
            <a:extLst>
              <a:ext uri="{FF2B5EF4-FFF2-40B4-BE49-F238E27FC236}">
                <a16:creationId xmlns:a16="http://schemas.microsoft.com/office/drawing/2014/main" id="{38D6CBB8-1175-83A0-FAAC-A6BCD0415AB5}"/>
              </a:ext>
            </a:extLst>
          </p:cNvPr>
          <p:cNvPicPr preferRelativeResize="0"/>
          <p:nvPr/>
        </p:nvPicPr>
        <p:blipFill>
          <a:blip r:embed="rId3">
            <a:alphaModFix amt="68000"/>
          </a:blip>
          <a:stretch>
            <a:fillRect/>
          </a:stretch>
        </p:blipFill>
        <p:spPr>
          <a:xfrm>
            <a:off x="5150072" y="2983503"/>
            <a:ext cx="584975" cy="584975"/>
          </a:xfrm>
          <a:prstGeom prst="rect">
            <a:avLst/>
          </a:prstGeom>
          <a:noFill/>
          <a:ln>
            <a:noFill/>
          </a:ln>
          <a:effectLst>
            <a:outerShdw blurRad="57150" dist="19050" dir="5400000" algn="bl" rotWithShape="0">
              <a:srgbClr val="000000">
                <a:alpha val="50000"/>
              </a:srgbClr>
            </a:outerShdw>
          </a:effectLst>
        </p:spPr>
      </p:pic>
      <p:cxnSp>
        <p:nvCxnSpPr>
          <p:cNvPr id="17" name="Google Shape;508;p26">
            <a:extLst>
              <a:ext uri="{FF2B5EF4-FFF2-40B4-BE49-F238E27FC236}">
                <a16:creationId xmlns:a16="http://schemas.microsoft.com/office/drawing/2014/main" id="{D8F51A7C-9330-5D83-775A-A0D1BADAE473}"/>
              </a:ext>
            </a:extLst>
          </p:cNvPr>
          <p:cNvCxnSpPr/>
          <p:nvPr/>
        </p:nvCxnSpPr>
        <p:spPr>
          <a:xfrm>
            <a:off x="5404275" y="3573393"/>
            <a:ext cx="76561" cy="0"/>
          </a:xfrm>
          <a:prstGeom prst="straightConnector1">
            <a:avLst/>
          </a:prstGeom>
          <a:noFill/>
          <a:ln w="19050" cap="flat" cmpd="sng">
            <a:solidFill>
              <a:schemeClr val="dk2"/>
            </a:solidFill>
            <a:prstDash val="solid"/>
            <a:round/>
            <a:headEnd type="none" w="med" len="med"/>
            <a:tailEnd type="none" w="med" len="med"/>
          </a:ln>
        </p:spPr>
      </p:cxnSp>
      <p:sp>
        <p:nvSpPr>
          <p:cNvPr id="18" name="Google Shape;509;p26">
            <a:extLst>
              <a:ext uri="{FF2B5EF4-FFF2-40B4-BE49-F238E27FC236}">
                <a16:creationId xmlns:a16="http://schemas.microsoft.com/office/drawing/2014/main" id="{2F7557A4-937F-3652-FF1E-E30EB8475480}"/>
              </a:ext>
            </a:extLst>
          </p:cNvPr>
          <p:cNvSpPr txBox="1"/>
          <p:nvPr/>
        </p:nvSpPr>
        <p:spPr>
          <a:xfrm>
            <a:off x="5049667" y="3536465"/>
            <a:ext cx="785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i="1">
                <a:solidFill>
                  <a:srgbClr val="333333"/>
                </a:solidFill>
                <a:latin typeface="Roboto"/>
                <a:ea typeface="Roboto"/>
                <a:cs typeface="Roboto"/>
                <a:sym typeface="Roboto"/>
              </a:rPr>
              <a:t>1x short</a:t>
            </a:r>
            <a:endParaRPr sz="1200" b="1" i="1">
              <a:solidFill>
                <a:srgbClr val="D29500"/>
              </a:solidFill>
              <a:latin typeface="Roboto"/>
              <a:ea typeface="Roboto"/>
              <a:cs typeface="Roboto"/>
              <a:sym typeface="Roboto"/>
            </a:endParaRPr>
          </a:p>
        </p:txBody>
      </p:sp>
      <p:pic>
        <p:nvPicPr>
          <p:cNvPr id="19" name="Google Shape;510;p26">
            <a:extLst>
              <a:ext uri="{FF2B5EF4-FFF2-40B4-BE49-F238E27FC236}">
                <a16:creationId xmlns:a16="http://schemas.microsoft.com/office/drawing/2014/main" id="{7DD58F74-7F17-733F-778B-A6C42CCA823A}"/>
              </a:ext>
            </a:extLst>
          </p:cNvPr>
          <p:cNvPicPr preferRelativeResize="0"/>
          <p:nvPr/>
        </p:nvPicPr>
        <p:blipFill>
          <a:blip r:embed="rId4">
            <a:alphaModFix amt="67000"/>
          </a:blip>
          <a:stretch>
            <a:fillRect/>
          </a:stretch>
        </p:blipFill>
        <p:spPr>
          <a:xfrm rot="1423233">
            <a:off x="2009449" y="2475326"/>
            <a:ext cx="533324" cy="481928"/>
          </a:xfrm>
          <a:prstGeom prst="rect">
            <a:avLst/>
          </a:prstGeom>
          <a:noFill/>
          <a:ln>
            <a:noFill/>
          </a:ln>
        </p:spPr>
      </p:pic>
      <p:pic>
        <p:nvPicPr>
          <p:cNvPr id="20" name="Google Shape;511;p26">
            <a:extLst>
              <a:ext uri="{FF2B5EF4-FFF2-40B4-BE49-F238E27FC236}">
                <a16:creationId xmlns:a16="http://schemas.microsoft.com/office/drawing/2014/main" id="{C0D24A10-A681-0559-219E-73CB5FB66BBB}"/>
              </a:ext>
            </a:extLst>
          </p:cNvPr>
          <p:cNvPicPr preferRelativeResize="0"/>
          <p:nvPr/>
        </p:nvPicPr>
        <p:blipFill>
          <a:blip r:embed="rId5">
            <a:alphaModFix amt="84000"/>
          </a:blip>
          <a:stretch>
            <a:fillRect/>
          </a:stretch>
        </p:blipFill>
        <p:spPr>
          <a:xfrm>
            <a:off x="1011910" y="3039284"/>
            <a:ext cx="1104001" cy="1192508"/>
          </a:xfrm>
          <a:prstGeom prst="rect">
            <a:avLst/>
          </a:prstGeom>
          <a:noFill/>
          <a:ln>
            <a:noFill/>
          </a:ln>
        </p:spPr>
      </p:pic>
      <p:pic>
        <p:nvPicPr>
          <p:cNvPr id="21" name="Google Shape;512;p26">
            <a:extLst>
              <a:ext uri="{FF2B5EF4-FFF2-40B4-BE49-F238E27FC236}">
                <a16:creationId xmlns:a16="http://schemas.microsoft.com/office/drawing/2014/main" id="{8E4B8212-EBDC-5C85-DDDF-382258BEACF8}"/>
              </a:ext>
            </a:extLst>
          </p:cNvPr>
          <p:cNvPicPr preferRelativeResize="0"/>
          <p:nvPr/>
        </p:nvPicPr>
        <p:blipFill>
          <a:blip r:embed="rId6">
            <a:alphaModFix/>
          </a:blip>
          <a:stretch>
            <a:fillRect/>
          </a:stretch>
        </p:blipFill>
        <p:spPr>
          <a:xfrm>
            <a:off x="1158062" y="4775778"/>
            <a:ext cx="484300" cy="484300"/>
          </a:xfrm>
          <a:prstGeom prst="rect">
            <a:avLst/>
          </a:prstGeom>
          <a:noFill/>
          <a:ln>
            <a:noFill/>
          </a:ln>
        </p:spPr>
      </p:pic>
      <p:sp>
        <p:nvSpPr>
          <p:cNvPr id="22" name="Google Shape;513;p26">
            <a:extLst>
              <a:ext uri="{FF2B5EF4-FFF2-40B4-BE49-F238E27FC236}">
                <a16:creationId xmlns:a16="http://schemas.microsoft.com/office/drawing/2014/main" id="{4ECB9FD3-FD09-5E31-8A38-1591BDF5169B}"/>
              </a:ext>
            </a:extLst>
          </p:cNvPr>
          <p:cNvSpPr txBox="1"/>
          <p:nvPr/>
        </p:nvSpPr>
        <p:spPr>
          <a:xfrm>
            <a:off x="1735559" y="4710128"/>
            <a:ext cx="5137925"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accent1"/>
                </a:solidFill>
                <a:latin typeface="Roboto"/>
                <a:ea typeface="Roboto"/>
                <a:cs typeface="Roboto"/>
                <a:sym typeface="Roboto"/>
              </a:rPr>
              <a:t>For tests, LED emission is set at lowest battery </a:t>
            </a:r>
            <a:endParaRPr dirty="0">
              <a:solidFill>
                <a:schemeClr val="accent1"/>
              </a:solidFill>
              <a:latin typeface="Roboto"/>
              <a:ea typeface="Roboto"/>
              <a:cs typeface="Roboto"/>
              <a:sym typeface="Roboto"/>
            </a:endParaRPr>
          </a:p>
          <a:p>
            <a:pPr marL="0" lvl="0" indent="0" algn="l" rtl="0">
              <a:spcBef>
                <a:spcPts val="0"/>
              </a:spcBef>
              <a:spcAft>
                <a:spcPts val="0"/>
              </a:spcAft>
              <a:buNone/>
            </a:pPr>
            <a:r>
              <a:rPr lang="en-US" dirty="0">
                <a:solidFill>
                  <a:schemeClr val="accent1"/>
                </a:solidFill>
                <a:latin typeface="Roboto"/>
                <a:ea typeface="Roboto"/>
                <a:cs typeface="Roboto"/>
                <a:sym typeface="Roboto"/>
              </a:rPr>
              <a:t>in order to simulate the </a:t>
            </a:r>
            <a:r>
              <a:rPr lang="en-US" dirty="0">
                <a:solidFill>
                  <a:srgbClr val="D29500"/>
                </a:solidFill>
                <a:latin typeface="Roboto Medium"/>
                <a:ea typeface="Roboto Medium"/>
                <a:cs typeface="Roboto Medium"/>
                <a:sym typeface="Roboto Medium"/>
              </a:rPr>
              <a:t>“worst case”</a:t>
            </a:r>
            <a:endParaRPr dirty="0">
              <a:solidFill>
                <a:srgbClr val="D29500"/>
              </a:solidFill>
              <a:latin typeface="Roboto Medium"/>
              <a:ea typeface="Roboto Medium"/>
              <a:cs typeface="Roboto Medium"/>
              <a:sym typeface="Roboto Medium"/>
            </a:endParaRPr>
          </a:p>
        </p:txBody>
      </p:sp>
      <p:pic>
        <p:nvPicPr>
          <p:cNvPr id="23" name="Google Shape;515;p26">
            <a:extLst>
              <a:ext uri="{FF2B5EF4-FFF2-40B4-BE49-F238E27FC236}">
                <a16:creationId xmlns:a16="http://schemas.microsoft.com/office/drawing/2014/main" id="{2217A14E-4F1C-732F-E45A-13276FB38A48}"/>
              </a:ext>
            </a:extLst>
          </p:cNvPr>
          <p:cNvPicPr preferRelativeResize="0"/>
          <p:nvPr/>
        </p:nvPicPr>
        <p:blipFill rotWithShape="1">
          <a:blip r:embed="rId7">
            <a:alphaModFix/>
          </a:blip>
          <a:srcRect l="2598" r="54591"/>
          <a:stretch/>
        </p:blipFill>
        <p:spPr>
          <a:xfrm>
            <a:off x="8650178" y="1500578"/>
            <a:ext cx="2112350" cy="3016351"/>
          </a:xfrm>
          <a:prstGeom prst="rect">
            <a:avLst/>
          </a:prstGeom>
          <a:noFill/>
          <a:ln>
            <a:noFill/>
          </a:ln>
        </p:spPr>
      </p:pic>
    </p:spTree>
    <p:extLst>
      <p:ext uri="{BB962C8B-B14F-4D97-AF65-F5344CB8AC3E}">
        <p14:creationId xmlns:p14="http://schemas.microsoft.com/office/powerpoint/2010/main" val="3902114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24;p27">
            <a:extLst>
              <a:ext uri="{FF2B5EF4-FFF2-40B4-BE49-F238E27FC236}">
                <a16:creationId xmlns:a16="http://schemas.microsoft.com/office/drawing/2014/main" id="{E694FEB0-9872-CC4B-79FA-882F634B3761}"/>
              </a:ext>
            </a:extLst>
          </p:cNvPr>
          <p:cNvSpPr txBox="1">
            <a:spLocks/>
          </p:cNvSpPr>
          <p:nvPr/>
        </p:nvSpPr>
        <p:spPr>
          <a:xfrm>
            <a:off x="166240" y="131425"/>
            <a:ext cx="49116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COMMISSIONING** </a:t>
            </a:r>
            <a:endParaRPr lang="en-US" sz="4170" dirty="0">
              <a:solidFill>
                <a:schemeClr val="dk2"/>
              </a:solidFill>
            </a:endParaRPr>
          </a:p>
        </p:txBody>
      </p:sp>
      <p:sp>
        <p:nvSpPr>
          <p:cNvPr id="5" name="Google Shape;561;p27">
            <a:extLst>
              <a:ext uri="{FF2B5EF4-FFF2-40B4-BE49-F238E27FC236}">
                <a16:creationId xmlns:a16="http://schemas.microsoft.com/office/drawing/2014/main" id="{D723D602-63EB-F0EC-CA58-EFFA555D3044}"/>
              </a:ext>
            </a:extLst>
          </p:cNvPr>
          <p:cNvSpPr txBox="1"/>
          <p:nvPr/>
        </p:nvSpPr>
        <p:spPr>
          <a:xfrm>
            <a:off x="360290" y="96934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latin typeface="Roboto"/>
                <a:ea typeface="Roboto"/>
                <a:cs typeface="Roboto"/>
                <a:sym typeface="Roboto"/>
              </a:rPr>
              <a:t>**available Q2 2024</a:t>
            </a:r>
            <a:endParaRPr dirty="0"/>
          </a:p>
        </p:txBody>
      </p:sp>
      <p:cxnSp>
        <p:nvCxnSpPr>
          <p:cNvPr id="6" name="Google Shape;522;p27">
            <a:extLst>
              <a:ext uri="{FF2B5EF4-FFF2-40B4-BE49-F238E27FC236}">
                <a16:creationId xmlns:a16="http://schemas.microsoft.com/office/drawing/2014/main" id="{10F8C21D-C5FA-A684-53B9-0EB2132FBE9D}"/>
              </a:ext>
            </a:extLst>
          </p:cNvPr>
          <p:cNvCxnSpPr/>
          <p:nvPr/>
        </p:nvCxnSpPr>
        <p:spPr>
          <a:xfrm>
            <a:off x="5237839" y="3078886"/>
            <a:ext cx="4817700" cy="19200"/>
          </a:xfrm>
          <a:prstGeom prst="straightConnector1">
            <a:avLst/>
          </a:prstGeom>
          <a:noFill/>
          <a:ln w="38100" cap="flat" cmpd="sng">
            <a:solidFill>
              <a:srgbClr val="B7B7B7"/>
            </a:solidFill>
            <a:prstDash val="dot"/>
            <a:round/>
            <a:headEnd type="none" w="med" len="med"/>
            <a:tailEnd type="none" w="med" len="med"/>
          </a:ln>
          <a:effectLst>
            <a:outerShdw blurRad="57150" dist="19050" dir="5400000" algn="bl" rotWithShape="0">
              <a:srgbClr val="000000">
                <a:alpha val="50000"/>
              </a:srgbClr>
            </a:outerShdw>
          </a:effectLst>
        </p:spPr>
      </p:cxnSp>
      <p:cxnSp>
        <p:nvCxnSpPr>
          <p:cNvPr id="7" name="Google Shape;523;p27">
            <a:extLst>
              <a:ext uri="{FF2B5EF4-FFF2-40B4-BE49-F238E27FC236}">
                <a16:creationId xmlns:a16="http://schemas.microsoft.com/office/drawing/2014/main" id="{BE8997BB-0239-7A29-F775-0DE831B1AC75}"/>
              </a:ext>
            </a:extLst>
          </p:cNvPr>
          <p:cNvCxnSpPr/>
          <p:nvPr/>
        </p:nvCxnSpPr>
        <p:spPr>
          <a:xfrm>
            <a:off x="2575416" y="3078886"/>
            <a:ext cx="1534800" cy="6000"/>
          </a:xfrm>
          <a:prstGeom prst="straightConnector1">
            <a:avLst/>
          </a:prstGeom>
          <a:noFill/>
          <a:ln w="38100" cap="flat" cmpd="sng">
            <a:solidFill>
              <a:srgbClr val="B7B7B7"/>
            </a:solidFill>
            <a:prstDash val="dot"/>
            <a:round/>
            <a:headEnd type="none" w="med" len="med"/>
            <a:tailEnd type="none" w="med" len="med"/>
          </a:ln>
          <a:effectLst>
            <a:outerShdw blurRad="57150" dist="19050" dir="5400000" algn="bl" rotWithShape="0">
              <a:srgbClr val="000000">
                <a:alpha val="50000"/>
              </a:srgbClr>
            </a:outerShdw>
          </a:effectLst>
        </p:spPr>
      </p:cxnSp>
      <p:pic>
        <p:nvPicPr>
          <p:cNvPr id="8" name="Google Shape;533;p27">
            <a:extLst>
              <a:ext uri="{FF2B5EF4-FFF2-40B4-BE49-F238E27FC236}">
                <a16:creationId xmlns:a16="http://schemas.microsoft.com/office/drawing/2014/main" id="{ABAD8BFD-F5A4-F80F-4CF1-A9B284783691}"/>
              </a:ext>
            </a:extLst>
          </p:cNvPr>
          <p:cNvPicPr preferRelativeResize="0"/>
          <p:nvPr/>
        </p:nvPicPr>
        <p:blipFill rotWithShape="1">
          <a:blip r:embed="rId2">
            <a:alphaModFix/>
          </a:blip>
          <a:srcRect l="4970" t="8634"/>
          <a:stretch/>
        </p:blipFill>
        <p:spPr>
          <a:xfrm flipH="1">
            <a:off x="1181497" y="2230091"/>
            <a:ext cx="1513757" cy="1398559"/>
          </a:xfrm>
          <a:prstGeom prst="rect">
            <a:avLst/>
          </a:prstGeom>
          <a:noFill/>
          <a:ln>
            <a:noFill/>
          </a:ln>
          <a:effectLst>
            <a:outerShdw blurRad="200025" dist="142875" dir="6480000" algn="bl" rotWithShape="0">
              <a:srgbClr val="000000">
                <a:alpha val="50000"/>
              </a:srgbClr>
            </a:outerShdw>
          </a:effectLst>
        </p:spPr>
      </p:pic>
      <p:sp>
        <p:nvSpPr>
          <p:cNvPr id="9" name="Google Shape;534;p27">
            <a:extLst>
              <a:ext uri="{FF2B5EF4-FFF2-40B4-BE49-F238E27FC236}">
                <a16:creationId xmlns:a16="http://schemas.microsoft.com/office/drawing/2014/main" id="{C2FE6283-F7C5-B804-9084-C88925F62263}"/>
              </a:ext>
            </a:extLst>
          </p:cNvPr>
          <p:cNvSpPr txBox="1"/>
          <p:nvPr/>
        </p:nvSpPr>
        <p:spPr>
          <a:xfrm>
            <a:off x="1290574" y="3533940"/>
            <a:ext cx="1353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rgbClr val="333333"/>
                </a:solidFill>
                <a:latin typeface="Roboto Medium"/>
                <a:ea typeface="Roboto Medium"/>
                <a:cs typeface="Roboto Medium"/>
                <a:sym typeface="Roboto Medium"/>
              </a:rPr>
              <a:t>5+  seconds</a:t>
            </a:r>
            <a:endParaRPr sz="1200" i="1">
              <a:solidFill>
                <a:srgbClr val="333333"/>
              </a:solidFill>
              <a:latin typeface="Roboto Medium"/>
              <a:ea typeface="Roboto Medium"/>
              <a:cs typeface="Roboto Medium"/>
              <a:sym typeface="Roboto Medium"/>
            </a:endParaRPr>
          </a:p>
        </p:txBody>
      </p:sp>
      <p:grpSp>
        <p:nvGrpSpPr>
          <p:cNvPr id="10" name="Google Shape;535;p27">
            <a:extLst>
              <a:ext uri="{FF2B5EF4-FFF2-40B4-BE49-F238E27FC236}">
                <a16:creationId xmlns:a16="http://schemas.microsoft.com/office/drawing/2014/main" id="{A7BCF788-A6A4-2ABB-488A-C11430D0D9B7}"/>
              </a:ext>
            </a:extLst>
          </p:cNvPr>
          <p:cNvGrpSpPr/>
          <p:nvPr/>
        </p:nvGrpSpPr>
        <p:grpSpPr>
          <a:xfrm>
            <a:off x="9009983" y="3986673"/>
            <a:ext cx="2747639" cy="1562805"/>
            <a:chOff x="9091263" y="3844433"/>
            <a:chExt cx="2747639" cy="1562805"/>
          </a:xfrm>
        </p:grpSpPr>
        <p:sp>
          <p:nvSpPr>
            <p:cNvPr id="11" name="Google Shape;536;p27">
              <a:extLst>
                <a:ext uri="{FF2B5EF4-FFF2-40B4-BE49-F238E27FC236}">
                  <a16:creationId xmlns:a16="http://schemas.microsoft.com/office/drawing/2014/main" id="{93C688BF-34AC-7EB8-D97B-219A6FFB0BA7}"/>
                </a:ext>
              </a:extLst>
            </p:cNvPr>
            <p:cNvSpPr/>
            <p:nvPr/>
          </p:nvSpPr>
          <p:spPr>
            <a:xfrm>
              <a:off x="9637750" y="3867308"/>
              <a:ext cx="1551300" cy="415500"/>
            </a:xfrm>
            <a:prstGeom prst="roundRect">
              <a:avLst>
                <a:gd name="adj" fmla="val 16667"/>
              </a:avLst>
            </a:prstGeom>
            <a:solidFill>
              <a:srgbClr val="D8D8D8"/>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7;p27">
              <a:extLst>
                <a:ext uri="{FF2B5EF4-FFF2-40B4-BE49-F238E27FC236}">
                  <a16:creationId xmlns:a16="http://schemas.microsoft.com/office/drawing/2014/main" id="{19A5729B-C7D9-87FA-54AE-03C057DADCD0}"/>
                </a:ext>
              </a:extLst>
            </p:cNvPr>
            <p:cNvSpPr txBox="1"/>
            <p:nvPr/>
          </p:nvSpPr>
          <p:spPr>
            <a:xfrm>
              <a:off x="9773438" y="3844433"/>
              <a:ext cx="1383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2"/>
                  </a:solidFill>
                  <a:latin typeface="Roboto Medium"/>
                  <a:ea typeface="Roboto Medium"/>
                  <a:cs typeface="Roboto Medium"/>
                  <a:sym typeface="Roboto Medium"/>
                </a:rPr>
                <a:t>ID 00001</a:t>
              </a:r>
              <a:endParaRPr sz="2000">
                <a:solidFill>
                  <a:schemeClr val="dk2"/>
                </a:solidFill>
                <a:latin typeface="Roboto Medium"/>
                <a:ea typeface="Roboto Medium"/>
                <a:cs typeface="Roboto Medium"/>
                <a:sym typeface="Roboto Medium"/>
              </a:endParaRPr>
            </a:p>
          </p:txBody>
        </p:sp>
        <p:sp>
          <p:nvSpPr>
            <p:cNvPr id="13" name="Google Shape;538;p27">
              <a:extLst>
                <a:ext uri="{FF2B5EF4-FFF2-40B4-BE49-F238E27FC236}">
                  <a16:creationId xmlns:a16="http://schemas.microsoft.com/office/drawing/2014/main" id="{BDB2EBBD-1E05-D1FA-A5A7-286D75DB2CAC}"/>
                </a:ext>
              </a:extLst>
            </p:cNvPr>
            <p:cNvSpPr txBox="1"/>
            <p:nvPr/>
          </p:nvSpPr>
          <p:spPr>
            <a:xfrm>
              <a:off x="9091263" y="4375838"/>
              <a:ext cx="1383300" cy="1031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a:t>ID of device</a:t>
              </a:r>
              <a:endParaRPr sz="1100"/>
            </a:p>
            <a:p>
              <a:pPr marL="0" lvl="0" indent="0" algn="r" rtl="0">
                <a:spcBef>
                  <a:spcPts val="0"/>
                </a:spcBef>
                <a:spcAft>
                  <a:spcPts val="0"/>
                </a:spcAft>
                <a:buNone/>
              </a:pPr>
              <a:r>
                <a:rPr lang="en-US" sz="1100"/>
                <a:t>Temperature *C</a:t>
              </a:r>
              <a:endParaRPr sz="1100"/>
            </a:p>
            <a:p>
              <a:pPr marL="0" lvl="0" indent="0" algn="r" rtl="0">
                <a:spcBef>
                  <a:spcPts val="0"/>
                </a:spcBef>
                <a:spcAft>
                  <a:spcPts val="0"/>
                </a:spcAft>
                <a:buNone/>
              </a:pPr>
              <a:r>
                <a:rPr lang="en-US" sz="1100"/>
                <a:t>Mode</a:t>
              </a:r>
              <a:endParaRPr sz="1100"/>
            </a:p>
            <a:p>
              <a:pPr marL="0" lvl="0" indent="0" algn="r" rtl="0">
                <a:spcBef>
                  <a:spcPts val="0"/>
                </a:spcBef>
                <a:spcAft>
                  <a:spcPts val="0"/>
                </a:spcAft>
                <a:buNone/>
              </a:pPr>
              <a:r>
                <a:rPr lang="en-US" sz="1100"/>
                <a:t>Battery left</a:t>
              </a:r>
              <a:endParaRPr sz="1100"/>
            </a:p>
            <a:p>
              <a:pPr marL="0" lvl="0" indent="0" algn="r" rtl="0">
                <a:spcBef>
                  <a:spcPts val="0"/>
                </a:spcBef>
                <a:spcAft>
                  <a:spcPts val="0"/>
                </a:spcAft>
                <a:buNone/>
              </a:pPr>
              <a:endParaRPr sz="1100"/>
            </a:p>
          </p:txBody>
        </p:sp>
        <p:sp>
          <p:nvSpPr>
            <p:cNvPr id="14" name="Google Shape;539;p27">
              <a:extLst>
                <a:ext uri="{FF2B5EF4-FFF2-40B4-BE49-F238E27FC236}">
                  <a16:creationId xmlns:a16="http://schemas.microsoft.com/office/drawing/2014/main" id="{AA3F45AB-D1B2-25C0-75FD-183C36CC0AB9}"/>
                </a:ext>
              </a:extLst>
            </p:cNvPr>
            <p:cNvSpPr txBox="1"/>
            <p:nvPr/>
          </p:nvSpPr>
          <p:spPr>
            <a:xfrm>
              <a:off x="10455601" y="4374710"/>
              <a:ext cx="13833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rgbClr val="D29500"/>
                  </a:solidFill>
                </a:rPr>
                <a:t>000001</a:t>
              </a:r>
              <a:endParaRPr sz="1100" b="1">
                <a:solidFill>
                  <a:srgbClr val="D29500"/>
                </a:solidFill>
              </a:endParaRPr>
            </a:p>
            <a:p>
              <a:pPr marL="0" lvl="0" indent="0" algn="l" rtl="0">
                <a:spcBef>
                  <a:spcPts val="0"/>
                </a:spcBef>
                <a:spcAft>
                  <a:spcPts val="0"/>
                </a:spcAft>
                <a:buNone/>
              </a:pPr>
              <a:r>
                <a:rPr lang="en-US" sz="1100" b="1">
                  <a:solidFill>
                    <a:srgbClr val="D29500"/>
                  </a:solidFill>
                </a:rPr>
                <a:t>82*C</a:t>
              </a:r>
              <a:endParaRPr sz="1100" b="1">
                <a:solidFill>
                  <a:srgbClr val="D29500"/>
                </a:solidFill>
              </a:endParaRPr>
            </a:p>
            <a:p>
              <a:pPr marL="0" lvl="0" indent="0" algn="l" rtl="0">
                <a:spcBef>
                  <a:spcPts val="0"/>
                </a:spcBef>
                <a:spcAft>
                  <a:spcPts val="0"/>
                </a:spcAft>
                <a:buNone/>
              </a:pPr>
              <a:r>
                <a:rPr lang="en-US" sz="1100" b="1">
                  <a:solidFill>
                    <a:srgbClr val="D29500"/>
                  </a:solidFill>
                </a:rPr>
                <a:t>Commissioning</a:t>
              </a:r>
              <a:endParaRPr sz="1100" b="1">
                <a:solidFill>
                  <a:srgbClr val="D29500"/>
                </a:solidFill>
              </a:endParaRPr>
            </a:p>
            <a:p>
              <a:pPr marL="0" lvl="0" indent="0" algn="l" rtl="0">
                <a:spcBef>
                  <a:spcPts val="0"/>
                </a:spcBef>
                <a:spcAft>
                  <a:spcPts val="0"/>
                </a:spcAft>
                <a:buNone/>
              </a:pPr>
              <a:r>
                <a:rPr lang="en-US" sz="1100" b="1">
                  <a:solidFill>
                    <a:srgbClr val="D29500"/>
                  </a:solidFill>
                </a:rPr>
                <a:t>OK</a:t>
              </a:r>
              <a:endParaRPr sz="1100" b="1">
                <a:solidFill>
                  <a:srgbClr val="D29500"/>
                </a:solidFill>
              </a:endParaRPr>
            </a:p>
          </p:txBody>
        </p:sp>
      </p:grpSp>
      <p:pic>
        <p:nvPicPr>
          <p:cNvPr id="15" name="Google Shape;540;p27">
            <a:extLst>
              <a:ext uri="{FF2B5EF4-FFF2-40B4-BE49-F238E27FC236}">
                <a16:creationId xmlns:a16="http://schemas.microsoft.com/office/drawing/2014/main" id="{B33DA009-FCFF-11F7-1FCD-80D03351A35B}"/>
              </a:ext>
            </a:extLst>
          </p:cNvPr>
          <p:cNvPicPr preferRelativeResize="0"/>
          <p:nvPr/>
        </p:nvPicPr>
        <p:blipFill>
          <a:blip r:embed="rId3">
            <a:alphaModFix amt="67000"/>
          </a:blip>
          <a:stretch>
            <a:fillRect/>
          </a:stretch>
        </p:blipFill>
        <p:spPr>
          <a:xfrm rot="1423245">
            <a:off x="1321829" y="2496156"/>
            <a:ext cx="410849" cy="371257"/>
          </a:xfrm>
          <a:prstGeom prst="rect">
            <a:avLst/>
          </a:prstGeom>
          <a:noFill/>
          <a:ln>
            <a:noFill/>
          </a:ln>
        </p:spPr>
      </p:pic>
      <p:pic>
        <p:nvPicPr>
          <p:cNvPr id="16" name="Google Shape;541;p27">
            <a:extLst>
              <a:ext uri="{FF2B5EF4-FFF2-40B4-BE49-F238E27FC236}">
                <a16:creationId xmlns:a16="http://schemas.microsoft.com/office/drawing/2014/main" id="{15E63EFF-4532-B66D-3F18-EB2F42EF851C}"/>
              </a:ext>
            </a:extLst>
          </p:cNvPr>
          <p:cNvPicPr preferRelativeResize="0"/>
          <p:nvPr/>
        </p:nvPicPr>
        <p:blipFill>
          <a:blip r:embed="rId4">
            <a:alphaModFix amt="84000"/>
          </a:blip>
          <a:stretch>
            <a:fillRect/>
          </a:stretch>
        </p:blipFill>
        <p:spPr>
          <a:xfrm>
            <a:off x="553370" y="2930606"/>
            <a:ext cx="850472" cy="918661"/>
          </a:xfrm>
          <a:prstGeom prst="rect">
            <a:avLst/>
          </a:prstGeom>
          <a:noFill/>
          <a:ln>
            <a:noFill/>
          </a:ln>
        </p:spPr>
      </p:pic>
      <p:grpSp>
        <p:nvGrpSpPr>
          <p:cNvPr id="17" name="Google Shape;542;p27">
            <a:extLst>
              <a:ext uri="{FF2B5EF4-FFF2-40B4-BE49-F238E27FC236}">
                <a16:creationId xmlns:a16="http://schemas.microsoft.com/office/drawing/2014/main" id="{AE744534-05D3-4792-94D8-E76A0A49C6A1}"/>
              </a:ext>
            </a:extLst>
          </p:cNvPr>
          <p:cNvGrpSpPr/>
          <p:nvPr/>
        </p:nvGrpSpPr>
        <p:grpSpPr>
          <a:xfrm>
            <a:off x="3337971" y="2230045"/>
            <a:ext cx="2030699" cy="1438672"/>
            <a:chOff x="3419251" y="2087805"/>
            <a:chExt cx="2030699" cy="1438672"/>
          </a:xfrm>
        </p:grpSpPr>
        <p:pic>
          <p:nvPicPr>
            <p:cNvPr id="18" name="Google Shape;543;p27">
              <a:extLst>
                <a:ext uri="{FF2B5EF4-FFF2-40B4-BE49-F238E27FC236}">
                  <a16:creationId xmlns:a16="http://schemas.microsoft.com/office/drawing/2014/main" id="{86C5B655-37B6-EFD0-1F8C-737079518A91}"/>
                </a:ext>
              </a:extLst>
            </p:cNvPr>
            <p:cNvPicPr preferRelativeResize="0"/>
            <p:nvPr/>
          </p:nvPicPr>
          <p:blipFill rotWithShape="1">
            <a:blip r:embed="rId2">
              <a:alphaModFix/>
            </a:blip>
            <a:srcRect l="4970" t="8634"/>
            <a:stretch/>
          </p:blipFill>
          <p:spPr>
            <a:xfrm flipH="1">
              <a:off x="3936246" y="2087805"/>
              <a:ext cx="1513704" cy="1398517"/>
            </a:xfrm>
            <a:prstGeom prst="rect">
              <a:avLst/>
            </a:prstGeom>
            <a:noFill/>
            <a:ln>
              <a:noFill/>
            </a:ln>
            <a:effectLst>
              <a:outerShdw blurRad="200025" dist="142875" dir="6480000" algn="bl" rotWithShape="0">
                <a:srgbClr val="000000">
                  <a:alpha val="50000"/>
                </a:srgbClr>
              </a:outerShdw>
            </a:effectLst>
          </p:spPr>
        </p:pic>
        <p:sp>
          <p:nvSpPr>
            <p:cNvPr id="19" name="Google Shape;544;p27">
              <a:extLst>
                <a:ext uri="{FF2B5EF4-FFF2-40B4-BE49-F238E27FC236}">
                  <a16:creationId xmlns:a16="http://schemas.microsoft.com/office/drawing/2014/main" id="{6F36894A-2425-B61D-BF24-BA55894B3221}"/>
                </a:ext>
              </a:extLst>
            </p:cNvPr>
            <p:cNvSpPr/>
            <p:nvPr/>
          </p:nvSpPr>
          <p:spPr>
            <a:xfrm>
              <a:off x="3419251" y="2687377"/>
              <a:ext cx="1194900" cy="839100"/>
            </a:xfrm>
            <a:prstGeom prst="roundRect">
              <a:avLst>
                <a:gd name="adj" fmla="val 16667"/>
              </a:avLst>
            </a:prstGeom>
            <a:solidFill>
              <a:srgbClr val="F2F2F2"/>
            </a:solidFill>
            <a:ln>
              <a:noFill/>
            </a:ln>
            <a:effectLst>
              <a:outerShdw blurRad="157163" dist="85725" dir="73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5;p27">
              <a:extLst>
                <a:ext uri="{FF2B5EF4-FFF2-40B4-BE49-F238E27FC236}">
                  <a16:creationId xmlns:a16="http://schemas.microsoft.com/office/drawing/2014/main" id="{300048AB-02CF-BA52-A399-B9A551837D21}"/>
                </a:ext>
              </a:extLst>
            </p:cNvPr>
            <p:cNvSpPr/>
            <p:nvPr/>
          </p:nvSpPr>
          <p:spPr>
            <a:xfrm>
              <a:off x="3456478" y="2730941"/>
              <a:ext cx="1120800" cy="752100"/>
            </a:xfrm>
            <a:prstGeom prst="roundRect">
              <a:avLst>
                <a:gd name="adj" fmla="val 16667"/>
              </a:avLst>
            </a:prstGeom>
            <a:noFill/>
            <a:ln w="9525" cap="flat" cmpd="sng">
              <a:solidFill>
                <a:srgbClr val="CCCCCC"/>
              </a:solidFill>
              <a:prstDash val="solid"/>
              <a:round/>
              <a:headEnd type="none" w="sm" len="sm"/>
              <a:tailEnd type="none" w="sm" len="sm"/>
            </a:ln>
            <a:effectLst>
              <a:outerShdw blurRad="42863"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546;p27">
              <a:extLst>
                <a:ext uri="{FF2B5EF4-FFF2-40B4-BE49-F238E27FC236}">
                  <a16:creationId xmlns:a16="http://schemas.microsoft.com/office/drawing/2014/main" id="{9DE23E3F-B36A-B980-1CF6-33D97893B103}"/>
                </a:ext>
              </a:extLst>
            </p:cNvPr>
            <p:cNvPicPr preferRelativeResize="0"/>
            <p:nvPr/>
          </p:nvPicPr>
          <p:blipFill>
            <a:blip r:embed="rId5">
              <a:alphaModFix amt="68000"/>
            </a:blip>
            <a:stretch>
              <a:fillRect/>
            </a:stretch>
          </p:blipFill>
          <p:spPr>
            <a:xfrm>
              <a:off x="3790011" y="2745395"/>
              <a:ext cx="450638" cy="450642"/>
            </a:xfrm>
            <a:prstGeom prst="rect">
              <a:avLst/>
            </a:prstGeom>
            <a:noFill/>
            <a:ln>
              <a:noFill/>
            </a:ln>
            <a:effectLst>
              <a:outerShdw blurRad="57150" dist="19050" dir="5400000" algn="bl" rotWithShape="0">
                <a:srgbClr val="000000">
                  <a:alpha val="50000"/>
                </a:srgbClr>
              </a:outerShdw>
            </a:effectLst>
          </p:spPr>
        </p:pic>
        <p:grpSp>
          <p:nvGrpSpPr>
            <p:cNvPr id="22" name="Google Shape;547;p27">
              <a:extLst>
                <a:ext uri="{FF2B5EF4-FFF2-40B4-BE49-F238E27FC236}">
                  <a16:creationId xmlns:a16="http://schemas.microsoft.com/office/drawing/2014/main" id="{02D8958B-019A-7FB7-3C13-6CB0D8315F4B}"/>
                </a:ext>
              </a:extLst>
            </p:cNvPr>
            <p:cNvGrpSpPr/>
            <p:nvPr/>
          </p:nvGrpSpPr>
          <p:grpSpPr>
            <a:xfrm>
              <a:off x="3874409" y="3227949"/>
              <a:ext cx="268458" cy="0"/>
              <a:chOff x="5586481" y="4364500"/>
              <a:chExt cx="417834" cy="0"/>
            </a:xfrm>
          </p:grpSpPr>
          <p:cxnSp>
            <p:nvCxnSpPr>
              <p:cNvPr id="24" name="Google Shape;548;p27">
                <a:extLst>
                  <a:ext uri="{FF2B5EF4-FFF2-40B4-BE49-F238E27FC236}">
                    <a16:creationId xmlns:a16="http://schemas.microsoft.com/office/drawing/2014/main" id="{9E8C83A9-D8F9-A542-A3CA-19087C7B874A}"/>
                  </a:ext>
                </a:extLst>
              </p:cNvPr>
              <p:cNvCxnSpPr/>
              <p:nvPr/>
            </p:nvCxnSpPr>
            <p:spPr>
              <a:xfrm>
                <a:off x="5586481" y="4364500"/>
                <a:ext cx="91800" cy="0"/>
              </a:xfrm>
              <a:prstGeom prst="straightConnector1">
                <a:avLst/>
              </a:prstGeom>
              <a:noFill/>
              <a:ln w="19050" cap="flat" cmpd="sng">
                <a:solidFill>
                  <a:schemeClr val="dk2"/>
                </a:solidFill>
                <a:prstDash val="solid"/>
                <a:round/>
                <a:headEnd type="none" w="med" len="med"/>
                <a:tailEnd type="none" w="med" len="med"/>
              </a:ln>
            </p:spPr>
          </p:cxnSp>
          <p:cxnSp>
            <p:nvCxnSpPr>
              <p:cNvPr id="25" name="Google Shape;549;p27">
                <a:extLst>
                  <a:ext uri="{FF2B5EF4-FFF2-40B4-BE49-F238E27FC236}">
                    <a16:creationId xmlns:a16="http://schemas.microsoft.com/office/drawing/2014/main" id="{E6345B08-A3D9-D20B-89FF-A9C84348BCE0}"/>
                  </a:ext>
                </a:extLst>
              </p:cNvPr>
              <p:cNvCxnSpPr/>
              <p:nvPr/>
            </p:nvCxnSpPr>
            <p:spPr>
              <a:xfrm>
                <a:off x="5912515" y="4364500"/>
                <a:ext cx="91800" cy="0"/>
              </a:xfrm>
              <a:prstGeom prst="straightConnector1">
                <a:avLst/>
              </a:prstGeom>
              <a:noFill/>
              <a:ln w="19050" cap="flat" cmpd="sng">
                <a:solidFill>
                  <a:schemeClr val="dk2"/>
                </a:solidFill>
                <a:prstDash val="solid"/>
                <a:round/>
                <a:headEnd type="none" w="med" len="med"/>
                <a:tailEnd type="none" w="med" len="med"/>
              </a:ln>
            </p:spPr>
          </p:cxnSp>
          <p:cxnSp>
            <p:nvCxnSpPr>
              <p:cNvPr id="26" name="Google Shape;550;p27">
                <a:extLst>
                  <a:ext uri="{FF2B5EF4-FFF2-40B4-BE49-F238E27FC236}">
                    <a16:creationId xmlns:a16="http://schemas.microsoft.com/office/drawing/2014/main" id="{A867B87C-A2B1-9737-4344-5F8ECD898EC2}"/>
                  </a:ext>
                </a:extLst>
              </p:cNvPr>
              <p:cNvCxnSpPr/>
              <p:nvPr/>
            </p:nvCxnSpPr>
            <p:spPr>
              <a:xfrm>
                <a:off x="5750031" y="4364500"/>
                <a:ext cx="91800" cy="0"/>
              </a:xfrm>
              <a:prstGeom prst="straightConnector1">
                <a:avLst/>
              </a:prstGeom>
              <a:noFill/>
              <a:ln w="19050" cap="flat" cmpd="sng">
                <a:solidFill>
                  <a:schemeClr val="dk2"/>
                </a:solidFill>
                <a:prstDash val="solid"/>
                <a:round/>
                <a:headEnd type="none" w="med" len="med"/>
                <a:tailEnd type="none" w="med" len="med"/>
              </a:ln>
            </p:spPr>
          </p:cxnSp>
        </p:grpSp>
        <p:sp>
          <p:nvSpPr>
            <p:cNvPr id="23" name="Google Shape;551;p27">
              <a:extLst>
                <a:ext uri="{FF2B5EF4-FFF2-40B4-BE49-F238E27FC236}">
                  <a16:creationId xmlns:a16="http://schemas.microsoft.com/office/drawing/2014/main" id="{A86181D8-CE67-9961-7D86-71BEC3E2BFB8}"/>
                </a:ext>
              </a:extLst>
            </p:cNvPr>
            <p:cNvSpPr txBox="1"/>
            <p:nvPr/>
          </p:nvSpPr>
          <p:spPr>
            <a:xfrm>
              <a:off x="3615527" y="3166650"/>
              <a:ext cx="7317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b="1" i="1">
                  <a:solidFill>
                    <a:srgbClr val="333333"/>
                  </a:solidFill>
                  <a:latin typeface="Roboto"/>
                  <a:ea typeface="Roboto"/>
                  <a:cs typeface="Roboto"/>
                  <a:sym typeface="Roboto"/>
                </a:rPr>
                <a:t>3x short </a:t>
              </a:r>
              <a:endParaRPr sz="1000" b="1" i="1">
                <a:solidFill>
                  <a:srgbClr val="D29500"/>
                </a:solidFill>
                <a:latin typeface="Roboto"/>
                <a:ea typeface="Roboto"/>
                <a:cs typeface="Roboto"/>
                <a:sym typeface="Roboto"/>
              </a:endParaRPr>
            </a:p>
          </p:txBody>
        </p:sp>
      </p:grpSp>
      <p:pic>
        <p:nvPicPr>
          <p:cNvPr id="27" name="Google Shape;552;p27">
            <a:extLst>
              <a:ext uri="{FF2B5EF4-FFF2-40B4-BE49-F238E27FC236}">
                <a16:creationId xmlns:a16="http://schemas.microsoft.com/office/drawing/2014/main" id="{2A9512A4-31A1-06E3-D48F-5129EC1681AD}"/>
              </a:ext>
            </a:extLst>
          </p:cNvPr>
          <p:cNvPicPr preferRelativeResize="0"/>
          <p:nvPr/>
        </p:nvPicPr>
        <p:blipFill>
          <a:blip r:embed="rId6">
            <a:alphaModFix/>
          </a:blip>
          <a:stretch>
            <a:fillRect/>
          </a:stretch>
        </p:blipFill>
        <p:spPr>
          <a:xfrm>
            <a:off x="711022" y="4623378"/>
            <a:ext cx="484300" cy="484300"/>
          </a:xfrm>
          <a:prstGeom prst="rect">
            <a:avLst/>
          </a:prstGeom>
          <a:noFill/>
          <a:ln>
            <a:noFill/>
          </a:ln>
        </p:spPr>
      </p:pic>
      <p:sp>
        <p:nvSpPr>
          <p:cNvPr id="28" name="Google Shape;553;p27">
            <a:extLst>
              <a:ext uri="{FF2B5EF4-FFF2-40B4-BE49-F238E27FC236}">
                <a16:creationId xmlns:a16="http://schemas.microsoft.com/office/drawing/2014/main" id="{E3A600CE-B93E-0313-82FA-1AE660ACCE96}"/>
              </a:ext>
            </a:extLst>
          </p:cNvPr>
          <p:cNvSpPr txBox="1"/>
          <p:nvPr/>
        </p:nvSpPr>
        <p:spPr>
          <a:xfrm>
            <a:off x="1288519" y="4557740"/>
            <a:ext cx="6873903"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accent1"/>
                </a:solidFill>
                <a:latin typeface="Roboto"/>
                <a:ea typeface="Roboto"/>
                <a:cs typeface="Roboto"/>
                <a:sym typeface="Roboto"/>
              </a:rPr>
              <a:t>For commissioning tests, LED emission is set at lowest battery </a:t>
            </a:r>
            <a:endParaRPr dirty="0">
              <a:solidFill>
                <a:schemeClr val="accent1"/>
              </a:solidFill>
              <a:latin typeface="Roboto"/>
              <a:ea typeface="Roboto"/>
              <a:cs typeface="Roboto"/>
              <a:sym typeface="Roboto"/>
            </a:endParaRPr>
          </a:p>
          <a:p>
            <a:pPr marL="0" lvl="0" indent="0" algn="l" rtl="0">
              <a:spcBef>
                <a:spcPts val="0"/>
              </a:spcBef>
              <a:spcAft>
                <a:spcPts val="0"/>
              </a:spcAft>
              <a:buNone/>
            </a:pPr>
            <a:r>
              <a:rPr lang="en-US" dirty="0">
                <a:solidFill>
                  <a:schemeClr val="accent1"/>
                </a:solidFill>
                <a:latin typeface="Roboto"/>
                <a:ea typeface="Roboto"/>
                <a:cs typeface="Roboto"/>
                <a:sym typeface="Roboto"/>
              </a:rPr>
              <a:t>in order to simulate the </a:t>
            </a:r>
            <a:r>
              <a:rPr lang="en-US" dirty="0">
                <a:solidFill>
                  <a:srgbClr val="D29500"/>
                </a:solidFill>
                <a:latin typeface="Roboto Medium"/>
                <a:ea typeface="Roboto Medium"/>
                <a:cs typeface="Roboto Medium"/>
                <a:sym typeface="Roboto Medium"/>
              </a:rPr>
              <a:t>“worst case”</a:t>
            </a:r>
            <a:endParaRPr dirty="0">
              <a:solidFill>
                <a:srgbClr val="D29500"/>
              </a:solidFill>
              <a:latin typeface="Roboto Medium"/>
              <a:ea typeface="Roboto Medium"/>
              <a:cs typeface="Roboto Medium"/>
              <a:sym typeface="Roboto Medium"/>
            </a:endParaRPr>
          </a:p>
        </p:txBody>
      </p:sp>
      <p:grpSp>
        <p:nvGrpSpPr>
          <p:cNvPr id="29" name="Google Shape;554;p27">
            <a:extLst>
              <a:ext uri="{FF2B5EF4-FFF2-40B4-BE49-F238E27FC236}">
                <a16:creationId xmlns:a16="http://schemas.microsoft.com/office/drawing/2014/main" id="{694EE061-5BE8-58CD-6D75-6ADF74D9A9BD}"/>
              </a:ext>
            </a:extLst>
          </p:cNvPr>
          <p:cNvGrpSpPr/>
          <p:nvPr/>
        </p:nvGrpSpPr>
        <p:grpSpPr>
          <a:xfrm>
            <a:off x="6059626" y="2306283"/>
            <a:ext cx="1260463" cy="1214538"/>
            <a:chOff x="5973076" y="2146542"/>
            <a:chExt cx="1383300" cy="1332900"/>
          </a:xfrm>
        </p:grpSpPr>
        <p:sp>
          <p:nvSpPr>
            <p:cNvPr id="30" name="Google Shape;555;p27">
              <a:extLst>
                <a:ext uri="{FF2B5EF4-FFF2-40B4-BE49-F238E27FC236}">
                  <a16:creationId xmlns:a16="http://schemas.microsoft.com/office/drawing/2014/main" id="{4298F43C-3E3B-4D8A-9D78-F4A54D4D2DA9}"/>
                </a:ext>
              </a:extLst>
            </p:cNvPr>
            <p:cNvSpPr/>
            <p:nvPr/>
          </p:nvSpPr>
          <p:spPr>
            <a:xfrm>
              <a:off x="5973076" y="2146542"/>
              <a:ext cx="1383300" cy="1332900"/>
            </a:xfrm>
            <a:prstGeom prst="ellipse">
              <a:avLst/>
            </a:prstGeom>
            <a:solidFill>
              <a:srgbClr val="333333"/>
            </a:solidFill>
            <a:ln>
              <a:noFill/>
            </a:ln>
            <a:effectLst>
              <a:outerShdw blurRad="114300" dist="47625" dir="4500000" algn="bl" rotWithShape="0">
                <a:srgbClr val="000000">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556;p27">
              <a:extLst>
                <a:ext uri="{FF2B5EF4-FFF2-40B4-BE49-F238E27FC236}">
                  <a16:creationId xmlns:a16="http://schemas.microsoft.com/office/drawing/2014/main" id="{D7929C3C-B74B-3263-4362-BAC4DD18FB5D}"/>
                </a:ext>
              </a:extLst>
            </p:cNvPr>
            <p:cNvPicPr preferRelativeResize="0"/>
            <p:nvPr/>
          </p:nvPicPr>
          <p:blipFill>
            <a:blip r:embed="rId7">
              <a:alphaModFix/>
            </a:blip>
            <a:stretch>
              <a:fillRect/>
            </a:stretch>
          </p:blipFill>
          <p:spPr>
            <a:xfrm>
              <a:off x="6227315" y="2287190"/>
              <a:ext cx="874738" cy="1107223"/>
            </a:xfrm>
            <a:prstGeom prst="rect">
              <a:avLst/>
            </a:prstGeom>
            <a:noFill/>
            <a:ln>
              <a:noFill/>
            </a:ln>
            <a:effectLst>
              <a:outerShdw blurRad="114300" dist="47625" dir="4500000" algn="bl" rotWithShape="0">
                <a:srgbClr val="000000">
                  <a:alpha val="42000"/>
                </a:srgbClr>
              </a:outerShdw>
            </a:effectLst>
          </p:spPr>
        </p:pic>
      </p:grpSp>
      <p:sp>
        <p:nvSpPr>
          <p:cNvPr id="32" name="Google Shape;557;p27">
            <a:extLst>
              <a:ext uri="{FF2B5EF4-FFF2-40B4-BE49-F238E27FC236}">
                <a16:creationId xmlns:a16="http://schemas.microsoft.com/office/drawing/2014/main" id="{C0EE9898-B22B-4A2D-B306-EA6802B51F76}"/>
              </a:ext>
            </a:extLst>
          </p:cNvPr>
          <p:cNvSpPr txBox="1"/>
          <p:nvPr/>
        </p:nvSpPr>
        <p:spPr>
          <a:xfrm>
            <a:off x="6141515" y="3533940"/>
            <a:ext cx="3046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rgbClr val="333333"/>
                </a:solidFill>
                <a:latin typeface="Roboto Medium"/>
                <a:ea typeface="Roboto Medium"/>
                <a:cs typeface="Roboto Medium"/>
                <a:sym typeface="Roboto Medium"/>
              </a:rPr>
              <a:t>closing panel                               15 mins</a:t>
            </a:r>
            <a:endParaRPr sz="1200" i="1">
              <a:solidFill>
                <a:srgbClr val="333333"/>
              </a:solidFill>
              <a:latin typeface="Roboto Medium"/>
              <a:ea typeface="Roboto Medium"/>
              <a:cs typeface="Roboto Medium"/>
              <a:sym typeface="Roboto Medium"/>
            </a:endParaRPr>
          </a:p>
        </p:txBody>
      </p:sp>
      <p:sp>
        <p:nvSpPr>
          <p:cNvPr id="33" name="Google Shape;558;p27">
            <a:extLst>
              <a:ext uri="{FF2B5EF4-FFF2-40B4-BE49-F238E27FC236}">
                <a16:creationId xmlns:a16="http://schemas.microsoft.com/office/drawing/2014/main" id="{F9B8C5E5-2A01-440E-A6DD-3A6CAD9D7179}"/>
              </a:ext>
            </a:extLst>
          </p:cNvPr>
          <p:cNvSpPr/>
          <p:nvPr/>
        </p:nvSpPr>
        <p:spPr>
          <a:xfrm>
            <a:off x="7927148" y="2306283"/>
            <a:ext cx="1260600" cy="1214400"/>
          </a:xfrm>
          <a:prstGeom prst="ellipse">
            <a:avLst/>
          </a:prstGeom>
          <a:solidFill>
            <a:srgbClr val="333333"/>
          </a:solidFill>
          <a:ln>
            <a:noFill/>
          </a:ln>
          <a:effectLst>
            <a:outerShdw blurRad="114300" dist="47625" dir="4500000" algn="bl" rotWithShape="0">
              <a:srgbClr val="000000">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559;p27">
            <a:extLst>
              <a:ext uri="{FF2B5EF4-FFF2-40B4-BE49-F238E27FC236}">
                <a16:creationId xmlns:a16="http://schemas.microsoft.com/office/drawing/2014/main" id="{4145F266-95A4-C279-0691-B6BEC2607FD4}"/>
              </a:ext>
            </a:extLst>
          </p:cNvPr>
          <p:cNvPicPr preferRelativeResize="0"/>
          <p:nvPr/>
        </p:nvPicPr>
        <p:blipFill>
          <a:blip r:embed="rId8">
            <a:alphaModFix/>
          </a:blip>
          <a:stretch>
            <a:fillRect/>
          </a:stretch>
        </p:blipFill>
        <p:spPr>
          <a:xfrm>
            <a:off x="8162423" y="2548690"/>
            <a:ext cx="790051" cy="790051"/>
          </a:xfrm>
          <a:prstGeom prst="rect">
            <a:avLst/>
          </a:prstGeom>
          <a:noFill/>
          <a:ln>
            <a:noFill/>
          </a:ln>
        </p:spPr>
      </p:pic>
      <p:pic>
        <p:nvPicPr>
          <p:cNvPr id="35" name="Google Shape;562;p27">
            <a:extLst>
              <a:ext uri="{FF2B5EF4-FFF2-40B4-BE49-F238E27FC236}">
                <a16:creationId xmlns:a16="http://schemas.microsoft.com/office/drawing/2014/main" id="{34F306AE-06FC-3279-550D-5165901FADFB}"/>
              </a:ext>
            </a:extLst>
          </p:cNvPr>
          <p:cNvPicPr preferRelativeResize="0"/>
          <p:nvPr/>
        </p:nvPicPr>
        <p:blipFill rotWithShape="1">
          <a:blip r:embed="rId9">
            <a:alphaModFix/>
          </a:blip>
          <a:srcRect l="2598" r="54591"/>
          <a:stretch/>
        </p:blipFill>
        <p:spPr>
          <a:xfrm>
            <a:off x="9416163" y="1207053"/>
            <a:ext cx="2112350" cy="3016351"/>
          </a:xfrm>
          <a:prstGeom prst="rect">
            <a:avLst/>
          </a:prstGeom>
          <a:noFill/>
          <a:ln>
            <a:noFill/>
          </a:ln>
        </p:spPr>
      </p:pic>
    </p:spTree>
    <p:extLst>
      <p:ext uri="{BB962C8B-B14F-4D97-AF65-F5344CB8AC3E}">
        <p14:creationId xmlns:p14="http://schemas.microsoft.com/office/powerpoint/2010/main" val="1470159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70;p28">
            <a:extLst>
              <a:ext uri="{FF2B5EF4-FFF2-40B4-BE49-F238E27FC236}">
                <a16:creationId xmlns:a16="http://schemas.microsoft.com/office/drawing/2014/main" id="{6213025D-EAD4-6FD5-5AA6-879F812BA5D1}"/>
              </a:ext>
            </a:extLst>
          </p:cNvPr>
          <p:cNvSpPr txBox="1">
            <a:spLocks/>
          </p:cNvSpPr>
          <p:nvPr/>
        </p:nvSpPr>
        <p:spPr>
          <a:xfrm>
            <a:off x="125600" y="131425"/>
            <a:ext cx="82473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TEMPERATURE </a:t>
            </a:r>
            <a:r>
              <a:rPr lang="en-US" sz="3788" b="1" i="1">
                <a:solidFill>
                  <a:srgbClr val="D29500"/>
                </a:solidFill>
                <a:latin typeface="Arial"/>
                <a:ea typeface="Arial"/>
                <a:cs typeface="Arial"/>
                <a:sym typeface="Arial"/>
              </a:rPr>
              <a:t>Reporting </a:t>
            </a:r>
            <a:endParaRPr lang="en-US" sz="4170" dirty="0">
              <a:solidFill>
                <a:srgbClr val="D29500"/>
              </a:solidFill>
            </a:endParaRPr>
          </a:p>
        </p:txBody>
      </p:sp>
      <p:cxnSp>
        <p:nvCxnSpPr>
          <p:cNvPr id="5" name="Google Shape;569;p28">
            <a:extLst>
              <a:ext uri="{FF2B5EF4-FFF2-40B4-BE49-F238E27FC236}">
                <a16:creationId xmlns:a16="http://schemas.microsoft.com/office/drawing/2014/main" id="{2E8F3BDF-F0E4-4D2F-82F3-AF5A50EE2ADB}"/>
              </a:ext>
            </a:extLst>
          </p:cNvPr>
          <p:cNvCxnSpPr/>
          <p:nvPr/>
        </p:nvCxnSpPr>
        <p:spPr>
          <a:xfrm rot="10800000" flipH="1">
            <a:off x="4141050" y="2309940"/>
            <a:ext cx="3909900" cy="25800"/>
          </a:xfrm>
          <a:prstGeom prst="straightConnector1">
            <a:avLst/>
          </a:prstGeom>
          <a:noFill/>
          <a:ln w="38100" cap="flat" cmpd="sng">
            <a:solidFill>
              <a:srgbClr val="B7B7B7"/>
            </a:solidFill>
            <a:prstDash val="dot"/>
            <a:round/>
            <a:headEnd type="none" w="med" len="med"/>
            <a:tailEnd type="none" w="med" len="med"/>
          </a:ln>
          <a:effectLst>
            <a:outerShdw blurRad="57150" dist="19050" dir="7860000" algn="bl" rotWithShape="0">
              <a:srgbClr val="000000">
                <a:alpha val="50000"/>
              </a:srgbClr>
            </a:outerShdw>
          </a:effectLst>
        </p:spPr>
      </p:cxnSp>
      <p:cxnSp>
        <p:nvCxnSpPr>
          <p:cNvPr id="6" name="Google Shape;579;p28">
            <a:extLst>
              <a:ext uri="{FF2B5EF4-FFF2-40B4-BE49-F238E27FC236}">
                <a16:creationId xmlns:a16="http://schemas.microsoft.com/office/drawing/2014/main" id="{5CC2A6D3-57F2-D8AF-2C58-063F7A525327}"/>
              </a:ext>
            </a:extLst>
          </p:cNvPr>
          <p:cNvCxnSpPr/>
          <p:nvPr/>
        </p:nvCxnSpPr>
        <p:spPr>
          <a:xfrm flipH="1">
            <a:off x="7290300" y="3029065"/>
            <a:ext cx="1912800" cy="1104300"/>
          </a:xfrm>
          <a:prstGeom prst="straightConnector1">
            <a:avLst/>
          </a:prstGeom>
          <a:noFill/>
          <a:ln w="38100" cap="flat" cmpd="sng">
            <a:solidFill>
              <a:srgbClr val="B7B7B7"/>
            </a:solidFill>
            <a:prstDash val="dot"/>
            <a:round/>
            <a:headEnd type="none" w="med" len="med"/>
            <a:tailEnd type="none" w="med" len="med"/>
          </a:ln>
          <a:effectLst>
            <a:outerShdw blurRad="57150" dist="19050" dir="5400000" algn="bl" rotWithShape="0">
              <a:srgbClr val="000000">
                <a:alpha val="50000"/>
              </a:srgbClr>
            </a:outerShdw>
          </a:effectLst>
        </p:spPr>
      </p:cxnSp>
      <p:cxnSp>
        <p:nvCxnSpPr>
          <p:cNvPr id="7" name="Google Shape;580;p28">
            <a:extLst>
              <a:ext uri="{FF2B5EF4-FFF2-40B4-BE49-F238E27FC236}">
                <a16:creationId xmlns:a16="http://schemas.microsoft.com/office/drawing/2014/main" id="{CE98F223-7EDE-6085-DD2B-3A6EB6049B39}"/>
              </a:ext>
            </a:extLst>
          </p:cNvPr>
          <p:cNvCxnSpPr/>
          <p:nvPr/>
        </p:nvCxnSpPr>
        <p:spPr>
          <a:xfrm>
            <a:off x="3273575" y="2753390"/>
            <a:ext cx="1296900" cy="1032300"/>
          </a:xfrm>
          <a:prstGeom prst="straightConnector1">
            <a:avLst/>
          </a:prstGeom>
          <a:noFill/>
          <a:ln w="38100" cap="flat" cmpd="sng">
            <a:solidFill>
              <a:srgbClr val="B7B7B7"/>
            </a:solidFill>
            <a:prstDash val="dot"/>
            <a:round/>
            <a:headEnd type="none" w="med" len="med"/>
            <a:tailEnd type="none" w="med" len="med"/>
          </a:ln>
          <a:effectLst>
            <a:outerShdw blurRad="57150" dist="19050" dir="5400000" algn="bl" rotWithShape="0">
              <a:srgbClr val="000000">
                <a:alpha val="50000"/>
              </a:srgbClr>
            </a:outerShdw>
          </a:effectLst>
        </p:spPr>
      </p:cxnSp>
      <p:grpSp>
        <p:nvGrpSpPr>
          <p:cNvPr id="8" name="Google Shape;581;p28">
            <a:extLst>
              <a:ext uri="{FF2B5EF4-FFF2-40B4-BE49-F238E27FC236}">
                <a16:creationId xmlns:a16="http://schemas.microsoft.com/office/drawing/2014/main" id="{C2E224C8-BC1F-1B23-8BA2-EBC2A8ED98C9}"/>
              </a:ext>
            </a:extLst>
          </p:cNvPr>
          <p:cNvGrpSpPr/>
          <p:nvPr/>
        </p:nvGrpSpPr>
        <p:grpSpPr>
          <a:xfrm>
            <a:off x="5306500" y="3804348"/>
            <a:ext cx="2747639" cy="1562805"/>
            <a:chOff x="9091263" y="3844433"/>
            <a:chExt cx="2747639" cy="1562805"/>
          </a:xfrm>
        </p:grpSpPr>
        <p:sp>
          <p:nvSpPr>
            <p:cNvPr id="9" name="Google Shape;582;p28">
              <a:extLst>
                <a:ext uri="{FF2B5EF4-FFF2-40B4-BE49-F238E27FC236}">
                  <a16:creationId xmlns:a16="http://schemas.microsoft.com/office/drawing/2014/main" id="{A0F9006F-A699-2C6C-E3B5-504816EE2997}"/>
                </a:ext>
              </a:extLst>
            </p:cNvPr>
            <p:cNvSpPr/>
            <p:nvPr/>
          </p:nvSpPr>
          <p:spPr>
            <a:xfrm>
              <a:off x="9637750" y="3867308"/>
              <a:ext cx="1551300" cy="415500"/>
            </a:xfrm>
            <a:prstGeom prst="roundRect">
              <a:avLst>
                <a:gd name="adj" fmla="val 16667"/>
              </a:avLst>
            </a:prstGeom>
            <a:solidFill>
              <a:srgbClr val="D8D8D8"/>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3;p28">
              <a:extLst>
                <a:ext uri="{FF2B5EF4-FFF2-40B4-BE49-F238E27FC236}">
                  <a16:creationId xmlns:a16="http://schemas.microsoft.com/office/drawing/2014/main" id="{A3D22EC0-33BF-7065-5F23-248926EBCA5F}"/>
                </a:ext>
              </a:extLst>
            </p:cNvPr>
            <p:cNvSpPr txBox="1"/>
            <p:nvPr/>
          </p:nvSpPr>
          <p:spPr>
            <a:xfrm>
              <a:off x="9773438" y="3844433"/>
              <a:ext cx="1383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2"/>
                  </a:solidFill>
                  <a:latin typeface="Roboto Medium"/>
                  <a:ea typeface="Roboto Medium"/>
                  <a:cs typeface="Roboto Medium"/>
                  <a:sym typeface="Roboto Medium"/>
                </a:rPr>
                <a:t>ID 00001</a:t>
              </a:r>
              <a:endParaRPr sz="2000">
                <a:solidFill>
                  <a:schemeClr val="dk2"/>
                </a:solidFill>
                <a:latin typeface="Roboto Medium"/>
                <a:ea typeface="Roboto Medium"/>
                <a:cs typeface="Roboto Medium"/>
                <a:sym typeface="Roboto Medium"/>
              </a:endParaRPr>
            </a:p>
          </p:txBody>
        </p:sp>
        <p:sp>
          <p:nvSpPr>
            <p:cNvPr id="11" name="Google Shape;584;p28">
              <a:extLst>
                <a:ext uri="{FF2B5EF4-FFF2-40B4-BE49-F238E27FC236}">
                  <a16:creationId xmlns:a16="http://schemas.microsoft.com/office/drawing/2014/main" id="{EFD18D0D-AFC3-8006-920D-0E02DFF41681}"/>
                </a:ext>
              </a:extLst>
            </p:cNvPr>
            <p:cNvSpPr txBox="1"/>
            <p:nvPr/>
          </p:nvSpPr>
          <p:spPr>
            <a:xfrm>
              <a:off x="9091263" y="4375838"/>
              <a:ext cx="1383300" cy="1031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a:t>ID of device</a:t>
              </a:r>
              <a:endParaRPr sz="1100"/>
            </a:p>
            <a:p>
              <a:pPr marL="0" lvl="0" indent="0" algn="r" rtl="0">
                <a:spcBef>
                  <a:spcPts val="0"/>
                </a:spcBef>
                <a:spcAft>
                  <a:spcPts val="0"/>
                </a:spcAft>
                <a:buNone/>
              </a:pPr>
              <a:r>
                <a:rPr lang="en-US" sz="1100"/>
                <a:t>Temperature *C</a:t>
              </a:r>
              <a:endParaRPr sz="1100"/>
            </a:p>
            <a:p>
              <a:pPr marL="0" lvl="0" indent="0" algn="r" rtl="0">
                <a:spcBef>
                  <a:spcPts val="0"/>
                </a:spcBef>
                <a:spcAft>
                  <a:spcPts val="0"/>
                </a:spcAft>
                <a:buNone/>
              </a:pPr>
              <a:r>
                <a:rPr lang="en-US" sz="1100"/>
                <a:t>Mode</a:t>
              </a:r>
              <a:endParaRPr sz="1100"/>
            </a:p>
            <a:p>
              <a:pPr marL="0" lvl="0" indent="0" algn="r" rtl="0">
                <a:spcBef>
                  <a:spcPts val="0"/>
                </a:spcBef>
                <a:spcAft>
                  <a:spcPts val="0"/>
                </a:spcAft>
                <a:buNone/>
              </a:pPr>
              <a:r>
                <a:rPr lang="en-US" sz="1100"/>
                <a:t>Battery left</a:t>
              </a:r>
              <a:endParaRPr sz="1100"/>
            </a:p>
            <a:p>
              <a:pPr marL="0" lvl="0" indent="0" algn="r" rtl="0">
                <a:spcBef>
                  <a:spcPts val="0"/>
                </a:spcBef>
                <a:spcAft>
                  <a:spcPts val="0"/>
                </a:spcAft>
                <a:buNone/>
              </a:pPr>
              <a:endParaRPr sz="1100"/>
            </a:p>
          </p:txBody>
        </p:sp>
        <p:sp>
          <p:nvSpPr>
            <p:cNvPr id="12" name="Google Shape;585;p28">
              <a:extLst>
                <a:ext uri="{FF2B5EF4-FFF2-40B4-BE49-F238E27FC236}">
                  <a16:creationId xmlns:a16="http://schemas.microsoft.com/office/drawing/2014/main" id="{3F80B2CC-A54A-A594-E17F-99EDA6A4DE99}"/>
                </a:ext>
              </a:extLst>
            </p:cNvPr>
            <p:cNvSpPr txBox="1"/>
            <p:nvPr/>
          </p:nvSpPr>
          <p:spPr>
            <a:xfrm>
              <a:off x="10455601" y="4374710"/>
              <a:ext cx="13833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rgbClr val="D29500"/>
                  </a:solidFill>
                </a:rPr>
                <a:t>000001</a:t>
              </a:r>
              <a:endParaRPr sz="1100" b="1">
                <a:solidFill>
                  <a:srgbClr val="D29500"/>
                </a:solidFill>
              </a:endParaRPr>
            </a:p>
            <a:p>
              <a:pPr marL="0" lvl="0" indent="0" algn="l" rtl="0">
                <a:spcBef>
                  <a:spcPts val="0"/>
                </a:spcBef>
                <a:spcAft>
                  <a:spcPts val="0"/>
                </a:spcAft>
                <a:buNone/>
              </a:pPr>
              <a:r>
                <a:rPr lang="en-US" sz="1100" b="1">
                  <a:solidFill>
                    <a:srgbClr val="D29500"/>
                  </a:solidFill>
                </a:rPr>
                <a:t>82*C</a:t>
              </a:r>
              <a:endParaRPr sz="1100" b="1">
                <a:solidFill>
                  <a:srgbClr val="D29500"/>
                </a:solidFill>
              </a:endParaRPr>
            </a:p>
            <a:p>
              <a:pPr marL="0" lvl="0" indent="0" algn="l" rtl="0">
                <a:spcBef>
                  <a:spcPts val="0"/>
                </a:spcBef>
                <a:spcAft>
                  <a:spcPts val="0"/>
                </a:spcAft>
                <a:buNone/>
              </a:pPr>
              <a:r>
                <a:rPr lang="en-US" sz="1100" b="1">
                  <a:solidFill>
                    <a:srgbClr val="D29500"/>
                  </a:solidFill>
                </a:rPr>
                <a:t>Health Check</a:t>
              </a:r>
              <a:endParaRPr sz="1100" b="1">
                <a:solidFill>
                  <a:srgbClr val="D29500"/>
                </a:solidFill>
              </a:endParaRPr>
            </a:p>
            <a:p>
              <a:pPr marL="0" lvl="0" indent="0" algn="l" rtl="0">
                <a:spcBef>
                  <a:spcPts val="0"/>
                </a:spcBef>
                <a:spcAft>
                  <a:spcPts val="0"/>
                </a:spcAft>
                <a:buNone/>
              </a:pPr>
              <a:r>
                <a:rPr lang="en-US" sz="1100" b="1">
                  <a:solidFill>
                    <a:srgbClr val="D29500"/>
                  </a:solidFill>
                </a:rPr>
                <a:t>OK</a:t>
              </a:r>
              <a:endParaRPr sz="1100" b="1">
                <a:solidFill>
                  <a:srgbClr val="D29500"/>
                </a:solidFill>
              </a:endParaRPr>
            </a:p>
          </p:txBody>
        </p:sp>
      </p:grpSp>
      <p:grpSp>
        <p:nvGrpSpPr>
          <p:cNvPr id="13" name="Google Shape;586;p28">
            <a:extLst>
              <a:ext uri="{FF2B5EF4-FFF2-40B4-BE49-F238E27FC236}">
                <a16:creationId xmlns:a16="http://schemas.microsoft.com/office/drawing/2014/main" id="{1D95F7DB-7BAF-E9ED-EEBF-040B86C1F214}"/>
              </a:ext>
            </a:extLst>
          </p:cNvPr>
          <p:cNvGrpSpPr/>
          <p:nvPr/>
        </p:nvGrpSpPr>
        <p:grpSpPr>
          <a:xfrm>
            <a:off x="2315516" y="1649249"/>
            <a:ext cx="1418819" cy="1776428"/>
            <a:chOff x="2220216" y="1761009"/>
            <a:chExt cx="1418819" cy="1776428"/>
          </a:xfrm>
        </p:grpSpPr>
        <p:grpSp>
          <p:nvGrpSpPr>
            <p:cNvPr id="14" name="Google Shape;587;p28">
              <a:extLst>
                <a:ext uri="{FF2B5EF4-FFF2-40B4-BE49-F238E27FC236}">
                  <a16:creationId xmlns:a16="http://schemas.microsoft.com/office/drawing/2014/main" id="{B674CBBE-D95E-7D1E-45C3-A674AFA7A16E}"/>
                </a:ext>
              </a:extLst>
            </p:cNvPr>
            <p:cNvGrpSpPr/>
            <p:nvPr/>
          </p:nvGrpSpPr>
          <p:grpSpPr>
            <a:xfrm>
              <a:off x="2220216" y="1761009"/>
              <a:ext cx="1418819" cy="1366687"/>
              <a:chOff x="2314074" y="1760977"/>
              <a:chExt cx="1551300" cy="1494300"/>
            </a:xfrm>
          </p:grpSpPr>
          <p:sp>
            <p:nvSpPr>
              <p:cNvPr id="16" name="Google Shape;588;p28">
                <a:extLst>
                  <a:ext uri="{FF2B5EF4-FFF2-40B4-BE49-F238E27FC236}">
                    <a16:creationId xmlns:a16="http://schemas.microsoft.com/office/drawing/2014/main" id="{0A9FFB60-C037-59AF-D4B1-5F0817D7A72F}"/>
                  </a:ext>
                </a:extLst>
              </p:cNvPr>
              <p:cNvSpPr/>
              <p:nvPr/>
            </p:nvSpPr>
            <p:spPr>
              <a:xfrm>
                <a:off x="2314074" y="1760977"/>
                <a:ext cx="1551300" cy="1494300"/>
              </a:xfrm>
              <a:prstGeom prst="ellipse">
                <a:avLst/>
              </a:prstGeom>
              <a:solidFill>
                <a:srgbClr val="333333"/>
              </a:solidFill>
              <a:ln>
                <a:noFill/>
              </a:ln>
              <a:effectLst>
                <a:outerShdw blurRad="114300" dist="47625" dir="4500000" algn="bl" rotWithShape="0">
                  <a:srgbClr val="000000">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589;p28">
                <a:extLst>
                  <a:ext uri="{FF2B5EF4-FFF2-40B4-BE49-F238E27FC236}">
                    <a16:creationId xmlns:a16="http://schemas.microsoft.com/office/drawing/2014/main" id="{37F102DC-F2B4-A941-4C75-9A351C809DDF}"/>
                  </a:ext>
                </a:extLst>
              </p:cNvPr>
              <p:cNvPicPr preferRelativeResize="0"/>
              <p:nvPr/>
            </p:nvPicPr>
            <p:blipFill>
              <a:blip r:embed="rId2">
                <a:alphaModFix/>
              </a:blip>
              <a:stretch>
                <a:fillRect/>
              </a:stretch>
            </p:blipFill>
            <p:spPr>
              <a:xfrm>
                <a:off x="2603604" y="2059283"/>
                <a:ext cx="972239" cy="972239"/>
              </a:xfrm>
              <a:prstGeom prst="rect">
                <a:avLst/>
              </a:prstGeom>
              <a:noFill/>
              <a:ln>
                <a:noFill/>
              </a:ln>
            </p:spPr>
          </p:pic>
          <p:sp>
            <p:nvSpPr>
              <p:cNvPr id="18" name="Google Shape;590;p28">
                <a:extLst>
                  <a:ext uri="{FF2B5EF4-FFF2-40B4-BE49-F238E27FC236}">
                    <a16:creationId xmlns:a16="http://schemas.microsoft.com/office/drawing/2014/main" id="{357D6071-E2E6-CA88-A047-DD88AC51F4B4}"/>
                  </a:ext>
                </a:extLst>
              </p:cNvPr>
              <p:cNvSpPr/>
              <p:nvPr/>
            </p:nvSpPr>
            <p:spPr>
              <a:xfrm>
                <a:off x="2660975" y="2133225"/>
                <a:ext cx="399900" cy="341700"/>
              </a:xfrm>
              <a:prstGeom prst="rect">
                <a:avLst/>
              </a:pr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91;p28">
                <a:extLst>
                  <a:ext uri="{FF2B5EF4-FFF2-40B4-BE49-F238E27FC236}">
                    <a16:creationId xmlns:a16="http://schemas.microsoft.com/office/drawing/2014/main" id="{C79E8D35-071A-9FAE-9849-C06680F76171}"/>
                  </a:ext>
                </a:extLst>
              </p:cNvPr>
              <p:cNvSpPr txBox="1"/>
              <p:nvPr/>
            </p:nvSpPr>
            <p:spPr>
              <a:xfrm>
                <a:off x="2660986" y="1984268"/>
                <a:ext cx="525600" cy="63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a:solidFill>
                      <a:schemeClr val="lt1"/>
                    </a:solidFill>
                    <a:latin typeface="Calibri"/>
                    <a:ea typeface="Calibri"/>
                    <a:cs typeface="Calibri"/>
                    <a:sym typeface="Calibri"/>
                  </a:rPr>
                  <a:t>2 </a:t>
                </a:r>
                <a:endParaRPr sz="2600" b="1">
                  <a:solidFill>
                    <a:schemeClr val="lt1"/>
                  </a:solidFill>
                  <a:latin typeface="Calibri"/>
                  <a:ea typeface="Calibri"/>
                  <a:cs typeface="Calibri"/>
                  <a:sym typeface="Calibri"/>
                </a:endParaRPr>
              </a:p>
            </p:txBody>
          </p:sp>
        </p:grpSp>
        <p:sp>
          <p:nvSpPr>
            <p:cNvPr id="15" name="Google Shape;592;p28">
              <a:extLst>
                <a:ext uri="{FF2B5EF4-FFF2-40B4-BE49-F238E27FC236}">
                  <a16:creationId xmlns:a16="http://schemas.microsoft.com/office/drawing/2014/main" id="{D6DFDC1B-66CF-0688-C7D9-FF318542D686}"/>
                </a:ext>
              </a:extLst>
            </p:cNvPr>
            <p:cNvSpPr txBox="1"/>
            <p:nvPr/>
          </p:nvSpPr>
          <p:spPr>
            <a:xfrm>
              <a:off x="2595876" y="3168138"/>
              <a:ext cx="972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rgbClr val="333333"/>
                  </a:solidFill>
                  <a:latin typeface="Roboto Medium"/>
                  <a:ea typeface="Roboto Medium"/>
                  <a:cs typeface="Roboto Medium"/>
                  <a:sym typeface="Roboto Medium"/>
                </a:rPr>
                <a:t>2 hours*</a:t>
              </a:r>
              <a:endParaRPr sz="1200" i="1">
                <a:solidFill>
                  <a:srgbClr val="333333"/>
                </a:solidFill>
                <a:latin typeface="Roboto Medium"/>
                <a:ea typeface="Roboto Medium"/>
                <a:cs typeface="Roboto Medium"/>
                <a:sym typeface="Roboto Medium"/>
              </a:endParaRPr>
            </a:p>
          </p:txBody>
        </p:sp>
      </p:grpSp>
      <p:sp>
        <p:nvSpPr>
          <p:cNvPr id="20" name="Google Shape;594;p28">
            <a:extLst>
              <a:ext uri="{FF2B5EF4-FFF2-40B4-BE49-F238E27FC236}">
                <a16:creationId xmlns:a16="http://schemas.microsoft.com/office/drawing/2014/main" id="{41EC9C02-4482-CE4D-6901-F1DC1EA243A4}"/>
              </a:ext>
            </a:extLst>
          </p:cNvPr>
          <p:cNvSpPr txBox="1"/>
          <p:nvPr/>
        </p:nvSpPr>
        <p:spPr>
          <a:xfrm>
            <a:off x="734325" y="5642465"/>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latin typeface="Roboto"/>
                <a:ea typeface="Roboto"/>
                <a:cs typeface="Roboto"/>
                <a:sym typeface="Roboto"/>
              </a:rPr>
              <a:t>*available in 1min, 30mins, 1h ou 2h</a:t>
            </a:r>
            <a:endParaRPr/>
          </a:p>
        </p:txBody>
      </p:sp>
      <p:pic>
        <p:nvPicPr>
          <p:cNvPr id="21" name="Google Shape;595;p28">
            <a:extLst>
              <a:ext uri="{FF2B5EF4-FFF2-40B4-BE49-F238E27FC236}">
                <a16:creationId xmlns:a16="http://schemas.microsoft.com/office/drawing/2014/main" id="{57A25A67-0F40-A1B5-E043-7FA5E7CA273E}"/>
              </a:ext>
            </a:extLst>
          </p:cNvPr>
          <p:cNvPicPr preferRelativeResize="0"/>
          <p:nvPr/>
        </p:nvPicPr>
        <p:blipFill rotWithShape="1">
          <a:blip r:embed="rId3">
            <a:alphaModFix/>
          </a:blip>
          <a:srcRect l="4970" t="8634"/>
          <a:stretch/>
        </p:blipFill>
        <p:spPr>
          <a:xfrm flipH="1">
            <a:off x="8171127" y="1252936"/>
            <a:ext cx="1767249" cy="1632769"/>
          </a:xfrm>
          <a:prstGeom prst="rect">
            <a:avLst/>
          </a:prstGeom>
          <a:noFill/>
          <a:ln>
            <a:noFill/>
          </a:ln>
          <a:effectLst>
            <a:outerShdw blurRad="200025" dist="142875" dir="6480000" algn="bl" rotWithShape="0">
              <a:srgbClr val="000000">
                <a:alpha val="50000"/>
              </a:srgbClr>
            </a:outerShdw>
          </a:effectLst>
        </p:spPr>
      </p:pic>
      <p:sp>
        <p:nvSpPr>
          <p:cNvPr id="22" name="Google Shape;596;p28">
            <a:extLst>
              <a:ext uri="{FF2B5EF4-FFF2-40B4-BE49-F238E27FC236}">
                <a16:creationId xmlns:a16="http://schemas.microsoft.com/office/drawing/2014/main" id="{9DDA1FEC-2306-286B-BD95-094142E2CD66}"/>
              </a:ext>
            </a:extLst>
          </p:cNvPr>
          <p:cNvSpPr/>
          <p:nvPr/>
        </p:nvSpPr>
        <p:spPr>
          <a:xfrm>
            <a:off x="7567536" y="1952936"/>
            <a:ext cx="1395046" cy="979649"/>
          </a:xfrm>
          <a:prstGeom prst="roundRect">
            <a:avLst>
              <a:gd name="adj" fmla="val 16667"/>
            </a:avLst>
          </a:prstGeom>
          <a:solidFill>
            <a:srgbClr val="F2F2F2"/>
          </a:solidFill>
          <a:ln>
            <a:noFill/>
          </a:ln>
          <a:effectLst>
            <a:outerShdw blurRad="157163" dist="85725" dir="73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Google Shape;597;p28">
            <a:extLst>
              <a:ext uri="{FF2B5EF4-FFF2-40B4-BE49-F238E27FC236}">
                <a16:creationId xmlns:a16="http://schemas.microsoft.com/office/drawing/2014/main" id="{691C2D16-CFBD-0ED7-D116-C0D4A29CEB52}"/>
              </a:ext>
            </a:extLst>
          </p:cNvPr>
          <p:cNvPicPr preferRelativeResize="0"/>
          <p:nvPr/>
        </p:nvPicPr>
        <p:blipFill>
          <a:blip r:embed="rId4">
            <a:alphaModFix amt="68000"/>
          </a:blip>
          <a:stretch>
            <a:fillRect/>
          </a:stretch>
        </p:blipFill>
        <p:spPr>
          <a:xfrm>
            <a:off x="7992798" y="2020672"/>
            <a:ext cx="526120" cy="526125"/>
          </a:xfrm>
          <a:prstGeom prst="rect">
            <a:avLst/>
          </a:prstGeom>
          <a:noFill/>
          <a:ln>
            <a:noFill/>
          </a:ln>
          <a:effectLst>
            <a:outerShdw blurRad="57150" dist="19050" dir="5400000" algn="bl" rotWithShape="0">
              <a:srgbClr val="000000">
                <a:alpha val="50000"/>
              </a:srgbClr>
            </a:outerShdw>
          </a:effectLst>
        </p:spPr>
      </p:pic>
      <p:cxnSp>
        <p:nvCxnSpPr>
          <p:cNvPr id="24" name="Google Shape;598;p28">
            <a:extLst>
              <a:ext uri="{FF2B5EF4-FFF2-40B4-BE49-F238E27FC236}">
                <a16:creationId xmlns:a16="http://schemas.microsoft.com/office/drawing/2014/main" id="{841A98DC-045A-25F6-067B-32548A1494A5}"/>
              </a:ext>
            </a:extLst>
          </p:cNvPr>
          <p:cNvCxnSpPr/>
          <p:nvPr/>
        </p:nvCxnSpPr>
        <p:spPr>
          <a:xfrm>
            <a:off x="8221579" y="2584055"/>
            <a:ext cx="69000" cy="0"/>
          </a:xfrm>
          <a:prstGeom prst="straightConnector1">
            <a:avLst/>
          </a:prstGeom>
          <a:noFill/>
          <a:ln w="19050" cap="flat" cmpd="sng">
            <a:solidFill>
              <a:schemeClr val="dk2"/>
            </a:solidFill>
            <a:prstDash val="solid"/>
            <a:round/>
            <a:headEnd type="none" w="med" len="med"/>
            <a:tailEnd type="none" w="med" len="med"/>
          </a:ln>
        </p:spPr>
      </p:cxnSp>
      <p:sp>
        <p:nvSpPr>
          <p:cNvPr id="25" name="Google Shape;599;p28">
            <a:extLst>
              <a:ext uri="{FF2B5EF4-FFF2-40B4-BE49-F238E27FC236}">
                <a16:creationId xmlns:a16="http://schemas.microsoft.com/office/drawing/2014/main" id="{650C1048-A184-4314-812F-FBE67D0F34D7}"/>
              </a:ext>
            </a:extLst>
          </p:cNvPr>
          <p:cNvSpPr txBox="1"/>
          <p:nvPr/>
        </p:nvSpPr>
        <p:spPr>
          <a:xfrm>
            <a:off x="7937770" y="2551890"/>
            <a:ext cx="73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i="1">
                <a:solidFill>
                  <a:srgbClr val="333333"/>
                </a:solidFill>
                <a:latin typeface="Roboto"/>
                <a:ea typeface="Roboto"/>
                <a:cs typeface="Roboto"/>
                <a:sym typeface="Roboto"/>
              </a:rPr>
              <a:t>1x short</a:t>
            </a:r>
            <a:endParaRPr sz="1000" b="1" i="1">
              <a:solidFill>
                <a:srgbClr val="D29500"/>
              </a:solidFill>
              <a:latin typeface="Roboto"/>
              <a:ea typeface="Roboto"/>
              <a:cs typeface="Roboto"/>
              <a:sym typeface="Roboto"/>
            </a:endParaRPr>
          </a:p>
        </p:txBody>
      </p:sp>
      <p:sp>
        <p:nvSpPr>
          <p:cNvPr id="26" name="Google Shape;600;p28">
            <a:extLst>
              <a:ext uri="{FF2B5EF4-FFF2-40B4-BE49-F238E27FC236}">
                <a16:creationId xmlns:a16="http://schemas.microsoft.com/office/drawing/2014/main" id="{6AD2EB32-2CED-C2E1-3EF3-624CE175140D}"/>
              </a:ext>
            </a:extLst>
          </p:cNvPr>
          <p:cNvSpPr/>
          <p:nvPr/>
        </p:nvSpPr>
        <p:spPr>
          <a:xfrm>
            <a:off x="7600651" y="2003099"/>
            <a:ext cx="1308600" cy="878100"/>
          </a:xfrm>
          <a:prstGeom prst="roundRect">
            <a:avLst>
              <a:gd name="adj" fmla="val 16667"/>
            </a:avLst>
          </a:prstGeom>
          <a:noFill/>
          <a:ln w="9525" cap="flat" cmpd="sng">
            <a:solidFill>
              <a:srgbClr val="CCCCCC"/>
            </a:solidFill>
            <a:prstDash val="solid"/>
            <a:round/>
            <a:headEnd type="none" w="sm" len="sm"/>
            <a:tailEnd type="none" w="sm" len="sm"/>
          </a:ln>
          <a:effectLst>
            <a:outerShdw blurRad="42863"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601;p28">
            <a:extLst>
              <a:ext uri="{FF2B5EF4-FFF2-40B4-BE49-F238E27FC236}">
                <a16:creationId xmlns:a16="http://schemas.microsoft.com/office/drawing/2014/main" id="{5A56FD91-38AC-F796-84A8-FFF4F1B7D0A4}"/>
              </a:ext>
            </a:extLst>
          </p:cNvPr>
          <p:cNvPicPr preferRelativeResize="0"/>
          <p:nvPr/>
        </p:nvPicPr>
        <p:blipFill rotWithShape="1">
          <a:blip r:embed="rId5">
            <a:alphaModFix/>
          </a:blip>
          <a:srcRect l="2598" r="54591"/>
          <a:stretch/>
        </p:blipFill>
        <p:spPr>
          <a:xfrm>
            <a:off x="3881411" y="3291828"/>
            <a:ext cx="2112350" cy="3016351"/>
          </a:xfrm>
          <a:prstGeom prst="rect">
            <a:avLst/>
          </a:prstGeom>
          <a:noFill/>
          <a:ln>
            <a:noFill/>
          </a:ln>
        </p:spPr>
      </p:pic>
    </p:spTree>
    <p:extLst>
      <p:ext uri="{BB962C8B-B14F-4D97-AF65-F5344CB8AC3E}">
        <p14:creationId xmlns:p14="http://schemas.microsoft.com/office/powerpoint/2010/main" val="36295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8;p29">
            <a:extLst>
              <a:ext uri="{FF2B5EF4-FFF2-40B4-BE49-F238E27FC236}">
                <a16:creationId xmlns:a16="http://schemas.microsoft.com/office/drawing/2014/main" id="{A3150D53-9A71-DE94-B613-5D71D7A293AB}"/>
              </a:ext>
            </a:extLst>
          </p:cNvPr>
          <p:cNvSpPr txBox="1">
            <a:spLocks/>
          </p:cNvSpPr>
          <p:nvPr/>
        </p:nvSpPr>
        <p:spPr>
          <a:xfrm>
            <a:off x="176400" y="100945"/>
            <a:ext cx="51618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START</a:t>
            </a:r>
            <a:r>
              <a:rPr lang="en-US" sz="3788" b="1" i="1">
                <a:solidFill>
                  <a:srgbClr val="D29500"/>
                </a:solidFill>
                <a:latin typeface="Arial"/>
                <a:ea typeface="Arial"/>
                <a:cs typeface="Arial"/>
                <a:sym typeface="Arial"/>
              </a:rPr>
              <a:t> Up </a:t>
            </a:r>
            <a:endParaRPr lang="en-US" sz="4170" dirty="0">
              <a:solidFill>
                <a:srgbClr val="D29500"/>
              </a:solidFill>
            </a:endParaRPr>
          </a:p>
        </p:txBody>
      </p:sp>
      <p:cxnSp>
        <p:nvCxnSpPr>
          <p:cNvPr id="5" name="Google Shape;617;p29">
            <a:extLst>
              <a:ext uri="{FF2B5EF4-FFF2-40B4-BE49-F238E27FC236}">
                <a16:creationId xmlns:a16="http://schemas.microsoft.com/office/drawing/2014/main" id="{1F0EC009-9597-0D5C-DCF0-7107392AAAAC}"/>
              </a:ext>
            </a:extLst>
          </p:cNvPr>
          <p:cNvCxnSpPr/>
          <p:nvPr/>
        </p:nvCxnSpPr>
        <p:spPr>
          <a:xfrm>
            <a:off x="5072685" y="3623086"/>
            <a:ext cx="1992300" cy="7800"/>
          </a:xfrm>
          <a:prstGeom prst="straightConnector1">
            <a:avLst/>
          </a:prstGeom>
          <a:noFill/>
          <a:ln w="38100" cap="flat" cmpd="sng">
            <a:solidFill>
              <a:srgbClr val="B7B7B7"/>
            </a:solidFill>
            <a:prstDash val="dot"/>
            <a:round/>
            <a:headEnd type="none" w="med" len="med"/>
            <a:tailEnd type="none" w="med" len="med"/>
          </a:ln>
          <a:effectLst>
            <a:outerShdw blurRad="57150" dist="19050" dir="5400000" algn="bl" rotWithShape="0">
              <a:srgbClr val="000000">
                <a:alpha val="50000"/>
              </a:srgbClr>
            </a:outerShdw>
          </a:effectLst>
        </p:spPr>
      </p:cxnSp>
      <p:pic>
        <p:nvPicPr>
          <p:cNvPr id="6" name="Google Shape;618;p29">
            <a:extLst>
              <a:ext uri="{FF2B5EF4-FFF2-40B4-BE49-F238E27FC236}">
                <a16:creationId xmlns:a16="http://schemas.microsoft.com/office/drawing/2014/main" id="{11A5DEE6-1063-C769-F5D8-6ED3C5437ADA}"/>
              </a:ext>
            </a:extLst>
          </p:cNvPr>
          <p:cNvPicPr preferRelativeResize="0"/>
          <p:nvPr/>
        </p:nvPicPr>
        <p:blipFill rotWithShape="1">
          <a:blip r:embed="rId2">
            <a:alphaModFix/>
          </a:blip>
          <a:srcRect l="4970" t="8634"/>
          <a:stretch/>
        </p:blipFill>
        <p:spPr>
          <a:xfrm flipH="1">
            <a:off x="3263235" y="2521270"/>
            <a:ext cx="1965012" cy="1815460"/>
          </a:xfrm>
          <a:prstGeom prst="rect">
            <a:avLst/>
          </a:prstGeom>
          <a:noFill/>
          <a:ln>
            <a:noFill/>
          </a:ln>
          <a:effectLst>
            <a:outerShdw blurRad="200025" dist="142875" dir="6480000" algn="bl" rotWithShape="0">
              <a:srgbClr val="000000">
                <a:alpha val="50000"/>
              </a:srgbClr>
            </a:outerShdw>
          </a:effectLst>
        </p:spPr>
      </p:pic>
      <p:sp>
        <p:nvSpPr>
          <p:cNvPr id="7" name="Google Shape;619;p29">
            <a:extLst>
              <a:ext uri="{FF2B5EF4-FFF2-40B4-BE49-F238E27FC236}">
                <a16:creationId xmlns:a16="http://schemas.microsoft.com/office/drawing/2014/main" id="{B5AB908C-021B-1330-988F-2872017A4C95}"/>
              </a:ext>
            </a:extLst>
          </p:cNvPr>
          <p:cNvSpPr txBox="1"/>
          <p:nvPr/>
        </p:nvSpPr>
        <p:spPr>
          <a:xfrm>
            <a:off x="3176210" y="4114886"/>
            <a:ext cx="14133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i="1">
                <a:solidFill>
                  <a:srgbClr val="333333"/>
                </a:solidFill>
                <a:latin typeface="Roboto Medium"/>
                <a:ea typeface="Roboto Medium"/>
                <a:cs typeface="Roboto Medium"/>
                <a:sym typeface="Roboto Medium"/>
              </a:rPr>
              <a:t>&gt; 5 seconds</a:t>
            </a:r>
            <a:endParaRPr sz="1500" i="1">
              <a:solidFill>
                <a:srgbClr val="333333"/>
              </a:solidFill>
              <a:latin typeface="Roboto Medium"/>
              <a:ea typeface="Roboto Medium"/>
              <a:cs typeface="Roboto Medium"/>
              <a:sym typeface="Roboto Medium"/>
            </a:endParaRPr>
          </a:p>
        </p:txBody>
      </p:sp>
      <p:pic>
        <p:nvPicPr>
          <p:cNvPr id="8" name="Google Shape;620;p29">
            <a:extLst>
              <a:ext uri="{FF2B5EF4-FFF2-40B4-BE49-F238E27FC236}">
                <a16:creationId xmlns:a16="http://schemas.microsoft.com/office/drawing/2014/main" id="{884F09FC-A4D5-487C-0045-D55E5CEA7561}"/>
              </a:ext>
            </a:extLst>
          </p:cNvPr>
          <p:cNvPicPr preferRelativeResize="0"/>
          <p:nvPr/>
        </p:nvPicPr>
        <p:blipFill rotWithShape="1">
          <a:blip r:embed="rId2">
            <a:alphaModFix/>
          </a:blip>
          <a:srcRect l="4970" t="8634"/>
          <a:stretch/>
        </p:blipFill>
        <p:spPr>
          <a:xfrm flipH="1">
            <a:off x="6733672" y="2521211"/>
            <a:ext cx="1964945" cy="1815407"/>
          </a:xfrm>
          <a:prstGeom prst="rect">
            <a:avLst/>
          </a:prstGeom>
          <a:noFill/>
          <a:ln>
            <a:noFill/>
          </a:ln>
          <a:effectLst>
            <a:outerShdw blurRad="200025" dist="142875" dir="6480000" algn="bl" rotWithShape="0">
              <a:srgbClr val="000000">
                <a:alpha val="50000"/>
              </a:srgbClr>
            </a:outerShdw>
          </a:effectLst>
        </p:spPr>
      </p:pic>
      <p:sp>
        <p:nvSpPr>
          <p:cNvPr id="9" name="Google Shape;621;p29">
            <a:extLst>
              <a:ext uri="{FF2B5EF4-FFF2-40B4-BE49-F238E27FC236}">
                <a16:creationId xmlns:a16="http://schemas.microsoft.com/office/drawing/2014/main" id="{B8BFEF32-8D71-DB23-14F5-FA9A5589D053}"/>
              </a:ext>
            </a:extLst>
          </p:cNvPr>
          <p:cNvSpPr/>
          <p:nvPr/>
        </p:nvSpPr>
        <p:spPr>
          <a:xfrm>
            <a:off x="6062560" y="3299511"/>
            <a:ext cx="1551300" cy="1089300"/>
          </a:xfrm>
          <a:prstGeom prst="roundRect">
            <a:avLst>
              <a:gd name="adj" fmla="val 16667"/>
            </a:avLst>
          </a:prstGeom>
          <a:solidFill>
            <a:srgbClr val="F2F2F2"/>
          </a:solidFill>
          <a:ln>
            <a:noFill/>
          </a:ln>
          <a:effectLst>
            <a:outerShdw blurRad="157163" dist="85725" dir="73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2;p29">
            <a:extLst>
              <a:ext uri="{FF2B5EF4-FFF2-40B4-BE49-F238E27FC236}">
                <a16:creationId xmlns:a16="http://schemas.microsoft.com/office/drawing/2014/main" id="{7673AAAE-2533-64C1-16D7-14D9948EE86F}"/>
              </a:ext>
            </a:extLst>
          </p:cNvPr>
          <p:cNvSpPr/>
          <p:nvPr/>
        </p:nvSpPr>
        <p:spPr>
          <a:xfrm>
            <a:off x="6110884" y="3356061"/>
            <a:ext cx="1454700" cy="976200"/>
          </a:xfrm>
          <a:prstGeom prst="roundRect">
            <a:avLst>
              <a:gd name="adj" fmla="val 16667"/>
            </a:avLst>
          </a:prstGeom>
          <a:noFill/>
          <a:ln w="9525" cap="flat" cmpd="sng">
            <a:solidFill>
              <a:srgbClr val="CCCCCC"/>
            </a:solidFill>
            <a:prstDash val="solid"/>
            <a:round/>
            <a:headEnd type="none" w="sm" len="sm"/>
            <a:tailEnd type="none" w="sm" len="sm"/>
          </a:ln>
          <a:effectLst>
            <a:outerShdw blurRad="42863"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623;p29">
            <a:extLst>
              <a:ext uri="{FF2B5EF4-FFF2-40B4-BE49-F238E27FC236}">
                <a16:creationId xmlns:a16="http://schemas.microsoft.com/office/drawing/2014/main" id="{4290CC2A-17B0-0897-2E38-9BADD11F77DE}"/>
              </a:ext>
            </a:extLst>
          </p:cNvPr>
          <p:cNvPicPr preferRelativeResize="0"/>
          <p:nvPr/>
        </p:nvPicPr>
        <p:blipFill>
          <a:blip r:embed="rId3">
            <a:alphaModFix amt="68000"/>
          </a:blip>
          <a:stretch>
            <a:fillRect/>
          </a:stretch>
        </p:blipFill>
        <p:spPr>
          <a:xfrm>
            <a:off x="6586022" y="3374824"/>
            <a:ext cx="584975" cy="584975"/>
          </a:xfrm>
          <a:prstGeom prst="rect">
            <a:avLst/>
          </a:prstGeom>
          <a:noFill/>
          <a:ln>
            <a:noFill/>
          </a:ln>
          <a:effectLst>
            <a:outerShdw blurRad="57150" dist="19050" dir="5400000" algn="bl" rotWithShape="0">
              <a:srgbClr val="000000">
                <a:alpha val="50000"/>
              </a:srgbClr>
            </a:outerShdw>
          </a:effectLst>
        </p:spPr>
      </p:pic>
      <p:sp>
        <p:nvSpPr>
          <p:cNvPr id="12" name="Google Shape;624;p29">
            <a:extLst>
              <a:ext uri="{FF2B5EF4-FFF2-40B4-BE49-F238E27FC236}">
                <a16:creationId xmlns:a16="http://schemas.microsoft.com/office/drawing/2014/main" id="{C734F3F9-8C2D-6FDA-F255-81BD348A5B17}"/>
              </a:ext>
            </a:extLst>
          </p:cNvPr>
          <p:cNvSpPr txBox="1"/>
          <p:nvPr/>
        </p:nvSpPr>
        <p:spPr>
          <a:xfrm>
            <a:off x="6523760" y="3933061"/>
            <a:ext cx="825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i="1">
                <a:solidFill>
                  <a:srgbClr val="333333"/>
                </a:solidFill>
                <a:latin typeface="Roboto"/>
                <a:ea typeface="Roboto"/>
                <a:cs typeface="Roboto"/>
                <a:sym typeface="Roboto"/>
              </a:rPr>
              <a:t>3x short</a:t>
            </a:r>
            <a:endParaRPr sz="1200" b="1" i="1">
              <a:solidFill>
                <a:srgbClr val="D29500"/>
              </a:solidFill>
              <a:latin typeface="Roboto"/>
              <a:ea typeface="Roboto"/>
              <a:cs typeface="Roboto"/>
              <a:sym typeface="Roboto"/>
            </a:endParaRPr>
          </a:p>
        </p:txBody>
      </p:sp>
      <p:pic>
        <p:nvPicPr>
          <p:cNvPr id="13" name="Google Shape;625;p29">
            <a:extLst>
              <a:ext uri="{FF2B5EF4-FFF2-40B4-BE49-F238E27FC236}">
                <a16:creationId xmlns:a16="http://schemas.microsoft.com/office/drawing/2014/main" id="{BB0E7EA9-BEAD-A0A0-F581-56D2B34FE4BE}"/>
              </a:ext>
            </a:extLst>
          </p:cNvPr>
          <p:cNvPicPr preferRelativeResize="0"/>
          <p:nvPr/>
        </p:nvPicPr>
        <p:blipFill>
          <a:blip r:embed="rId4">
            <a:alphaModFix amt="67000"/>
          </a:blip>
          <a:stretch>
            <a:fillRect/>
          </a:stretch>
        </p:blipFill>
        <p:spPr>
          <a:xfrm rot="1423233">
            <a:off x="3445399" y="2866647"/>
            <a:ext cx="533324" cy="481928"/>
          </a:xfrm>
          <a:prstGeom prst="rect">
            <a:avLst/>
          </a:prstGeom>
          <a:noFill/>
          <a:ln>
            <a:noFill/>
          </a:ln>
        </p:spPr>
      </p:pic>
      <p:pic>
        <p:nvPicPr>
          <p:cNvPr id="14" name="Google Shape;626;p29">
            <a:extLst>
              <a:ext uri="{FF2B5EF4-FFF2-40B4-BE49-F238E27FC236}">
                <a16:creationId xmlns:a16="http://schemas.microsoft.com/office/drawing/2014/main" id="{89689ED9-EFB0-D3AA-850A-8DBB46C26B52}"/>
              </a:ext>
            </a:extLst>
          </p:cNvPr>
          <p:cNvPicPr preferRelativeResize="0"/>
          <p:nvPr/>
        </p:nvPicPr>
        <p:blipFill>
          <a:blip r:embed="rId5">
            <a:alphaModFix amt="84000"/>
          </a:blip>
          <a:stretch>
            <a:fillRect/>
          </a:stretch>
        </p:blipFill>
        <p:spPr>
          <a:xfrm>
            <a:off x="2447860" y="3430605"/>
            <a:ext cx="1104001" cy="1192508"/>
          </a:xfrm>
          <a:prstGeom prst="rect">
            <a:avLst/>
          </a:prstGeom>
          <a:noFill/>
          <a:ln>
            <a:noFill/>
          </a:ln>
        </p:spPr>
      </p:pic>
      <p:grpSp>
        <p:nvGrpSpPr>
          <p:cNvPr id="15" name="Google Shape;628;p29">
            <a:extLst>
              <a:ext uri="{FF2B5EF4-FFF2-40B4-BE49-F238E27FC236}">
                <a16:creationId xmlns:a16="http://schemas.microsoft.com/office/drawing/2014/main" id="{E3BB9F17-F50F-A9C8-2A10-CE1900FC8F9A}"/>
              </a:ext>
            </a:extLst>
          </p:cNvPr>
          <p:cNvGrpSpPr/>
          <p:nvPr/>
        </p:nvGrpSpPr>
        <p:grpSpPr>
          <a:xfrm>
            <a:off x="6687825" y="4000984"/>
            <a:ext cx="330764" cy="0"/>
            <a:chOff x="5445231" y="4364500"/>
            <a:chExt cx="396600" cy="0"/>
          </a:xfrm>
        </p:grpSpPr>
        <p:cxnSp>
          <p:nvCxnSpPr>
            <p:cNvPr id="16" name="Google Shape;629;p29">
              <a:extLst>
                <a:ext uri="{FF2B5EF4-FFF2-40B4-BE49-F238E27FC236}">
                  <a16:creationId xmlns:a16="http://schemas.microsoft.com/office/drawing/2014/main" id="{BEE672B2-874D-F99A-BCBF-54AC776FA75B}"/>
                </a:ext>
              </a:extLst>
            </p:cNvPr>
            <p:cNvCxnSpPr/>
            <p:nvPr/>
          </p:nvCxnSpPr>
          <p:spPr>
            <a:xfrm>
              <a:off x="5445231" y="4364500"/>
              <a:ext cx="91800" cy="0"/>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630;p29">
              <a:extLst>
                <a:ext uri="{FF2B5EF4-FFF2-40B4-BE49-F238E27FC236}">
                  <a16:creationId xmlns:a16="http://schemas.microsoft.com/office/drawing/2014/main" id="{8ACAABC9-AB3F-135C-8085-EAA4C310DCFB}"/>
                </a:ext>
              </a:extLst>
            </p:cNvPr>
            <p:cNvCxnSpPr/>
            <p:nvPr/>
          </p:nvCxnSpPr>
          <p:spPr>
            <a:xfrm>
              <a:off x="5597631" y="4364500"/>
              <a:ext cx="91800" cy="0"/>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631;p29">
              <a:extLst>
                <a:ext uri="{FF2B5EF4-FFF2-40B4-BE49-F238E27FC236}">
                  <a16:creationId xmlns:a16="http://schemas.microsoft.com/office/drawing/2014/main" id="{91EF23D9-1022-524E-9FC6-2A6763013C0C}"/>
                </a:ext>
              </a:extLst>
            </p:cNvPr>
            <p:cNvCxnSpPr/>
            <p:nvPr/>
          </p:nvCxnSpPr>
          <p:spPr>
            <a:xfrm>
              <a:off x="5750031" y="4364500"/>
              <a:ext cx="91800" cy="0"/>
            </a:xfrm>
            <a:prstGeom prst="straightConnector1">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199846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oogle Shape;932;p53">
            <a:extLst>
              <a:ext uri="{FF2B5EF4-FFF2-40B4-BE49-F238E27FC236}">
                <a16:creationId xmlns:a16="http://schemas.microsoft.com/office/drawing/2014/main" id="{A8180CFE-2638-9A6E-B3E1-124D0F9CB0A9}"/>
              </a:ext>
            </a:extLst>
          </p:cNvPr>
          <p:cNvCxnSpPr/>
          <p:nvPr/>
        </p:nvCxnSpPr>
        <p:spPr>
          <a:xfrm>
            <a:off x="-12700" y="912816"/>
            <a:ext cx="12207240" cy="1587"/>
          </a:xfrm>
          <a:prstGeom prst="straightConnector1">
            <a:avLst/>
          </a:prstGeom>
          <a:noFill/>
          <a:ln w="63500" cap="flat" cmpd="sng">
            <a:solidFill>
              <a:schemeClr val="accent1"/>
            </a:solidFill>
            <a:prstDash val="solid"/>
            <a:miter lim="800000"/>
            <a:headEnd type="none" w="med" len="med"/>
            <a:tailEnd type="none" w="med" len="med"/>
          </a:ln>
        </p:spPr>
      </p:cxnSp>
      <p:sp>
        <p:nvSpPr>
          <p:cNvPr id="7" name="Google Shape;933;p53">
            <a:extLst>
              <a:ext uri="{FF2B5EF4-FFF2-40B4-BE49-F238E27FC236}">
                <a16:creationId xmlns:a16="http://schemas.microsoft.com/office/drawing/2014/main" id="{B3CD943B-2B35-AF76-52F9-0D48636ECB9C}"/>
              </a:ext>
            </a:extLst>
          </p:cNvPr>
          <p:cNvSpPr txBox="1"/>
          <p:nvPr/>
        </p:nvSpPr>
        <p:spPr>
          <a:xfrm>
            <a:off x="200025" y="11908"/>
            <a:ext cx="9831387" cy="889000"/>
          </a:xfrm>
          <a:prstGeom prst="rect">
            <a:avLst/>
          </a:prstGeom>
          <a:noFill/>
          <a:ln>
            <a:noFill/>
          </a:ln>
        </p:spPr>
        <p:txBody>
          <a:bodyPr spcFirstLastPara="1" wrap="square" lIns="91425" tIns="45700" rIns="91425" bIns="45700" anchor="ctr" anchorCtr="0">
            <a:noAutofit/>
          </a:bodyPr>
          <a:lstStyle/>
          <a:p>
            <a:r>
              <a:rPr lang="en-US" sz="2800" dirty="0">
                <a:latin typeface="Arial" panose="020B0604020202020204" pitchFamily="34" charset="0"/>
                <a:cs typeface="Arial" panose="020B0604020202020204" pitchFamily="34" charset="0"/>
              </a:rPr>
              <a:t>About Fuji Bridex</a:t>
            </a:r>
            <a:endParaRPr lang="en-SG" sz="2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6C21242-3EEE-43DF-D2E4-2125B0558F57}"/>
              </a:ext>
            </a:extLst>
          </p:cNvPr>
          <p:cNvSpPr txBox="1"/>
          <p:nvPr/>
        </p:nvSpPr>
        <p:spPr>
          <a:xfrm>
            <a:off x="212753" y="4417360"/>
            <a:ext cx="11756331" cy="1893339"/>
          </a:xfrm>
          <a:prstGeom prst="rect">
            <a:avLst/>
          </a:prstGeom>
          <a:noFill/>
        </p:spPr>
        <p:txBody>
          <a:bodyPr wrap="square">
            <a:spAutoFit/>
          </a:bodyPr>
          <a:lstStyle/>
          <a:p>
            <a:pPr algn="just">
              <a:lnSpc>
                <a:spcPct val="150000"/>
              </a:lnSpc>
            </a:pPr>
            <a:r>
              <a:rPr lang="en-US" sz="1600" b="1" i="1" dirty="0">
                <a:solidFill>
                  <a:srgbClr val="373D3F"/>
                </a:solidFill>
                <a:latin typeface="Arial (Body)"/>
                <a:cs typeface="Arial" panose="020B0604020202020204" pitchFamily="34" charset="0"/>
              </a:rPr>
              <a:t>Founded in 1978, </a:t>
            </a:r>
            <a:r>
              <a:rPr lang="en-US" sz="1600" b="1" i="1" dirty="0">
                <a:solidFill>
                  <a:srgbClr val="0070C0"/>
                </a:solidFill>
                <a:latin typeface="Arial (Body)"/>
                <a:cs typeface="Arial" panose="020B0604020202020204" pitchFamily="34" charset="0"/>
              </a:rPr>
              <a:t>Fuji Bridex </a:t>
            </a:r>
            <a:r>
              <a:rPr lang="en-US" sz="1600" b="1" i="1" dirty="0">
                <a:solidFill>
                  <a:srgbClr val="373D3F"/>
                </a:solidFill>
                <a:latin typeface="Arial (Body)"/>
                <a:cs typeface="Arial" panose="020B0604020202020204" pitchFamily="34" charset="0"/>
              </a:rPr>
              <a:t>is a leading Industrial Solution &amp; Services Provider in the Electrical, Power Quality and Energy Storage System market. Trusted by many customers in the Data Center, Power Utilities and Industrial market, we consistently develop our people and innovate our solutions to meet our client’s needs. Today acting as an Electrical Engineering, Procurement &amp; Construction (EEPC) Contractor, we deliver construction and engineering projects, encompassing the entire project lifecycle from design, initial planning to construction and commissioning.</a:t>
            </a:r>
          </a:p>
        </p:txBody>
      </p:sp>
      <p:pic>
        <p:nvPicPr>
          <p:cNvPr id="9" name="Picture 8">
            <a:extLst>
              <a:ext uri="{FF2B5EF4-FFF2-40B4-BE49-F238E27FC236}">
                <a16:creationId xmlns:a16="http://schemas.microsoft.com/office/drawing/2014/main" id="{40977271-06A0-26C7-CCA4-7D9612E9BE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1685" y="996274"/>
            <a:ext cx="11438471" cy="3307597"/>
          </a:xfrm>
          <a:prstGeom prst="rect">
            <a:avLst/>
          </a:prstGeom>
          <a:ln>
            <a:noFill/>
          </a:ln>
          <a:effectLst/>
        </p:spPr>
      </p:pic>
      <p:sp>
        <p:nvSpPr>
          <p:cNvPr id="3" name="Google Shape;927;p53">
            <a:extLst>
              <a:ext uri="{FF2B5EF4-FFF2-40B4-BE49-F238E27FC236}">
                <a16:creationId xmlns:a16="http://schemas.microsoft.com/office/drawing/2014/main" id="{1635F70F-4C4E-6892-A522-EFE4FE4F17BE}"/>
              </a:ext>
            </a:extLst>
          </p:cNvPr>
          <p:cNvSpPr txBox="1"/>
          <p:nvPr/>
        </p:nvSpPr>
        <p:spPr>
          <a:xfrm>
            <a:off x="9915525" y="6390222"/>
            <a:ext cx="2133600" cy="365125"/>
          </a:xfrm>
          <a:prstGeom prst="rect">
            <a:avLst/>
          </a:prstGeom>
          <a:noFill/>
          <a:ln>
            <a:noFill/>
          </a:ln>
        </p:spPr>
        <p:txBody>
          <a:bodyPr spcFirstLastPara="1" wrap="square" lIns="91425" tIns="45700" rIns="91425" bIns="45700" anchor="ctr" anchorCtr="0">
            <a:noAutofit/>
          </a:bodyPr>
          <a:lstStyle/>
          <a:p>
            <a:pPr algn="r">
              <a:buClr>
                <a:srgbClr val="898989"/>
              </a:buClr>
              <a:buSzPts val="1200"/>
            </a:pPr>
            <a:fld id="{00000000-1234-1234-1234-123412341234}" type="slidenum">
              <a:rPr lang="en-US" sz="1200">
                <a:solidFill>
                  <a:srgbClr val="373D3F"/>
                </a:solidFill>
                <a:latin typeface="Nunito Sans" pitchFamily="2" charset="0"/>
                <a:ea typeface="Calibri"/>
                <a:cs typeface="Calibri"/>
                <a:sym typeface="Calibri"/>
              </a:rPr>
              <a:pPr algn="r">
                <a:buClr>
                  <a:srgbClr val="898989"/>
                </a:buClr>
                <a:buSzPts val="1200"/>
              </a:pPr>
              <a:t>2</a:t>
            </a:fld>
            <a:endParaRPr dirty="0">
              <a:solidFill>
                <a:srgbClr val="373D3F"/>
              </a:solidFill>
              <a:latin typeface="Nunito Sans" pitchFamily="2" charset="0"/>
            </a:endParaRPr>
          </a:p>
        </p:txBody>
      </p:sp>
    </p:spTree>
    <p:extLst>
      <p:ext uri="{BB962C8B-B14F-4D97-AF65-F5344CB8AC3E}">
        <p14:creationId xmlns:p14="http://schemas.microsoft.com/office/powerpoint/2010/main" val="3200922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8;p30">
            <a:extLst>
              <a:ext uri="{FF2B5EF4-FFF2-40B4-BE49-F238E27FC236}">
                <a16:creationId xmlns:a16="http://schemas.microsoft.com/office/drawing/2014/main" id="{51A59606-8DC4-A8B0-8AEA-32A7202732B7}"/>
              </a:ext>
            </a:extLst>
          </p:cNvPr>
          <p:cNvSpPr txBox="1">
            <a:spLocks/>
          </p:cNvSpPr>
          <p:nvPr/>
        </p:nvSpPr>
        <p:spPr>
          <a:xfrm>
            <a:off x="196720" y="121265"/>
            <a:ext cx="35877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SLEEP </a:t>
            </a:r>
            <a:r>
              <a:rPr lang="en-US" sz="3788" b="1" i="1">
                <a:solidFill>
                  <a:srgbClr val="D29500"/>
                </a:solidFill>
                <a:latin typeface="Arial"/>
                <a:ea typeface="Arial"/>
                <a:cs typeface="Arial"/>
                <a:sym typeface="Arial"/>
              </a:rPr>
              <a:t>Mode </a:t>
            </a:r>
            <a:endParaRPr lang="en-US" sz="4170" dirty="0">
              <a:solidFill>
                <a:srgbClr val="D29500"/>
              </a:solidFill>
            </a:endParaRPr>
          </a:p>
        </p:txBody>
      </p:sp>
      <p:cxnSp>
        <p:nvCxnSpPr>
          <p:cNvPr id="5" name="Google Shape;647;p30">
            <a:extLst>
              <a:ext uri="{FF2B5EF4-FFF2-40B4-BE49-F238E27FC236}">
                <a16:creationId xmlns:a16="http://schemas.microsoft.com/office/drawing/2014/main" id="{984B611D-0445-B766-9A20-DEAED6424141}"/>
              </a:ext>
            </a:extLst>
          </p:cNvPr>
          <p:cNvCxnSpPr/>
          <p:nvPr/>
        </p:nvCxnSpPr>
        <p:spPr>
          <a:xfrm>
            <a:off x="5286045" y="3623086"/>
            <a:ext cx="1992300" cy="7800"/>
          </a:xfrm>
          <a:prstGeom prst="straightConnector1">
            <a:avLst/>
          </a:prstGeom>
          <a:noFill/>
          <a:ln w="38100" cap="flat" cmpd="sng">
            <a:solidFill>
              <a:srgbClr val="B7B7B7"/>
            </a:solidFill>
            <a:prstDash val="dot"/>
            <a:round/>
            <a:headEnd type="none" w="med" len="med"/>
            <a:tailEnd type="none" w="med" len="med"/>
          </a:ln>
          <a:effectLst>
            <a:outerShdw blurRad="57150" dist="19050" dir="5400000" algn="bl" rotWithShape="0">
              <a:srgbClr val="000000">
                <a:alpha val="50000"/>
              </a:srgbClr>
            </a:outerShdw>
          </a:effectLst>
        </p:spPr>
      </p:cxnSp>
      <p:pic>
        <p:nvPicPr>
          <p:cNvPr id="6" name="Google Shape;648;p30">
            <a:extLst>
              <a:ext uri="{FF2B5EF4-FFF2-40B4-BE49-F238E27FC236}">
                <a16:creationId xmlns:a16="http://schemas.microsoft.com/office/drawing/2014/main" id="{004AC584-F264-FA11-C7E3-33274C89C385}"/>
              </a:ext>
            </a:extLst>
          </p:cNvPr>
          <p:cNvPicPr preferRelativeResize="0"/>
          <p:nvPr/>
        </p:nvPicPr>
        <p:blipFill rotWithShape="1">
          <a:blip r:embed="rId2">
            <a:alphaModFix/>
          </a:blip>
          <a:srcRect l="4970" t="8634"/>
          <a:stretch/>
        </p:blipFill>
        <p:spPr>
          <a:xfrm flipH="1">
            <a:off x="3476595" y="2521270"/>
            <a:ext cx="1965012" cy="1815460"/>
          </a:xfrm>
          <a:prstGeom prst="rect">
            <a:avLst/>
          </a:prstGeom>
          <a:noFill/>
          <a:ln>
            <a:noFill/>
          </a:ln>
          <a:effectLst>
            <a:outerShdw blurRad="200025" dist="142875" dir="6480000" algn="bl" rotWithShape="0">
              <a:srgbClr val="000000">
                <a:alpha val="50000"/>
              </a:srgbClr>
            </a:outerShdw>
          </a:effectLst>
        </p:spPr>
      </p:pic>
      <p:sp>
        <p:nvSpPr>
          <p:cNvPr id="7" name="Google Shape;649;p30">
            <a:extLst>
              <a:ext uri="{FF2B5EF4-FFF2-40B4-BE49-F238E27FC236}">
                <a16:creationId xmlns:a16="http://schemas.microsoft.com/office/drawing/2014/main" id="{B01DA1CA-6043-2C20-C05C-7E51B00A9033}"/>
              </a:ext>
            </a:extLst>
          </p:cNvPr>
          <p:cNvSpPr txBox="1"/>
          <p:nvPr/>
        </p:nvSpPr>
        <p:spPr>
          <a:xfrm>
            <a:off x="3389570" y="4114886"/>
            <a:ext cx="14133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i="1">
                <a:solidFill>
                  <a:srgbClr val="333333"/>
                </a:solidFill>
                <a:latin typeface="Roboto Medium"/>
                <a:ea typeface="Roboto Medium"/>
                <a:cs typeface="Roboto Medium"/>
                <a:sym typeface="Roboto Medium"/>
              </a:rPr>
              <a:t>&gt; 15 seconds</a:t>
            </a:r>
            <a:endParaRPr sz="1500" i="1">
              <a:solidFill>
                <a:srgbClr val="333333"/>
              </a:solidFill>
              <a:latin typeface="Roboto Medium"/>
              <a:ea typeface="Roboto Medium"/>
              <a:cs typeface="Roboto Medium"/>
              <a:sym typeface="Roboto Medium"/>
            </a:endParaRPr>
          </a:p>
        </p:txBody>
      </p:sp>
      <p:pic>
        <p:nvPicPr>
          <p:cNvPr id="8" name="Google Shape;650;p30">
            <a:extLst>
              <a:ext uri="{FF2B5EF4-FFF2-40B4-BE49-F238E27FC236}">
                <a16:creationId xmlns:a16="http://schemas.microsoft.com/office/drawing/2014/main" id="{D1DFB3A9-1331-AF5A-6FB8-4F610DE9C7E1}"/>
              </a:ext>
            </a:extLst>
          </p:cNvPr>
          <p:cNvPicPr preferRelativeResize="0"/>
          <p:nvPr/>
        </p:nvPicPr>
        <p:blipFill rotWithShape="1">
          <a:blip r:embed="rId2">
            <a:alphaModFix/>
          </a:blip>
          <a:srcRect l="4970" t="8634"/>
          <a:stretch/>
        </p:blipFill>
        <p:spPr>
          <a:xfrm flipH="1">
            <a:off x="6947032" y="2521211"/>
            <a:ext cx="1964945" cy="1815407"/>
          </a:xfrm>
          <a:prstGeom prst="rect">
            <a:avLst/>
          </a:prstGeom>
          <a:noFill/>
          <a:ln>
            <a:noFill/>
          </a:ln>
          <a:effectLst>
            <a:outerShdw blurRad="200025" dist="142875" dir="6480000" algn="bl" rotWithShape="0">
              <a:srgbClr val="000000">
                <a:alpha val="50000"/>
              </a:srgbClr>
            </a:outerShdw>
          </a:effectLst>
        </p:spPr>
      </p:pic>
      <p:sp>
        <p:nvSpPr>
          <p:cNvPr id="9" name="Google Shape;651;p30">
            <a:extLst>
              <a:ext uri="{FF2B5EF4-FFF2-40B4-BE49-F238E27FC236}">
                <a16:creationId xmlns:a16="http://schemas.microsoft.com/office/drawing/2014/main" id="{CA6F7FC7-7C8C-DBFE-3D96-124DC71DAD33}"/>
              </a:ext>
            </a:extLst>
          </p:cNvPr>
          <p:cNvSpPr/>
          <p:nvPr/>
        </p:nvSpPr>
        <p:spPr>
          <a:xfrm>
            <a:off x="6275920" y="3299511"/>
            <a:ext cx="1551300" cy="1089300"/>
          </a:xfrm>
          <a:prstGeom prst="roundRect">
            <a:avLst>
              <a:gd name="adj" fmla="val 16667"/>
            </a:avLst>
          </a:prstGeom>
          <a:solidFill>
            <a:srgbClr val="F2F2F2"/>
          </a:solidFill>
          <a:ln>
            <a:noFill/>
          </a:ln>
          <a:effectLst>
            <a:outerShdw blurRad="157163" dist="85725" dir="73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2;p30">
            <a:extLst>
              <a:ext uri="{FF2B5EF4-FFF2-40B4-BE49-F238E27FC236}">
                <a16:creationId xmlns:a16="http://schemas.microsoft.com/office/drawing/2014/main" id="{FE788D54-F87E-DCCA-1B03-AFCD6E61AE5B}"/>
              </a:ext>
            </a:extLst>
          </p:cNvPr>
          <p:cNvSpPr/>
          <p:nvPr/>
        </p:nvSpPr>
        <p:spPr>
          <a:xfrm>
            <a:off x="6324244" y="3356061"/>
            <a:ext cx="1454700" cy="976200"/>
          </a:xfrm>
          <a:prstGeom prst="roundRect">
            <a:avLst>
              <a:gd name="adj" fmla="val 16667"/>
            </a:avLst>
          </a:prstGeom>
          <a:noFill/>
          <a:ln w="9525" cap="flat" cmpd="sng">
            <a:solidFill>
              <a:srgbClr val="CCCCCC"/>
            </a:solidFill>
            <a:prstDash val="solid"/>
            <a:round/>
            <a:headEnd type="none" w="sm" len="sm"/>
            <a:tailEnd type="none" w="sm" len="sm"/>
          </a:ln>
          <a:effectLst>
            <a:outerShdw blurRad="42863"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653;p30">
            <a:extLst>
              <a:ext uri="{FF2B5EF4-FFF2-40B4-BE49-F238E27FC236}">
                <a16:creationId xmlns:a16="http://schemas.microsoft.com/office/drawing/2014/main" id="{7A98BEFE-54EA-C723-73EC-6BF055877EFF}"/>
              </a:ext>
            </a:extLst>
          </p:cNvPr>
          <p:cNvPicPr preferRelativeResize="0"/>
          <p:nvPr/>
        </p:nvPicPr>
        <p:blipFill>
          <a:blip r:embed="rId3">
            <a:alphaModFix amt="68000"/>
          </a:blip>
          <a:stretch>
            <a:fillRect/>
          </a:stretch>
        </p:blipFill>
        <p:spPr>
          <a:xfrm>
            <a:off x="6723182" y="3374824"/>
            <a:ext cx="584975" cy="584975"/>
          </a:xfrm>
          <a:prstGeom prst="rect">
            <a:avLst/>
          </a:prstGeom>
          <a:noFill/>
          <a:ln>
            <a:noFill/>
          </a:ln>
          <a:effectLst>
            <a:outerShdw blurRad="57150" dist="19050" dir="5400000" algn="bl" rotWithShape="0">
              <a:srgbClr val="000000">
                <a:alpha val="50000"/>
              </a:srgbClr>
            </a:outerShdw>
          </a:effectLst>
        </p:spPr>
      </p:pic>
      <p:sp>
        <p:nvSpPr>
          <p:cNvPr id="12" name="Google Shape;654;p30">
            <a:extLst>
              <a:ext uri="{FF2B5EF4-FFF2-40B4-BE49-F238E27FC236}">
                <a16:creationId xmlns:a16="http://schemas.microsoft.com/office/drawing/2014/main" id="{4A69C695-DA62-A706-D23E-51C515B0C868}"/>
              </a:ext>
            </a:extLst>
          </p:cNvPr>
          <p:cNvSpPr txBox="1"/>
          <p:nvPr/>
        </p:nvSpPr>
        <p:spPr>
          <a:xfrm>
            <a:off x="6599720" y="3933061"/>
            <a:ext cx="890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i="1">
                <a:solidFill>
                  <a:srgbClr val="333333"/>
                </a:solidFill>
                <a:latin typeface="Roboto"/>
                <a:ea typeface="Roboto"/>
                <a:cs typeface="Roboto"/>
                <a:sym typeface="Roboto"/>
              </a:rPr>
              <a:t> </a:t>
            </a:r>
            <a:r>
              <a:rPr lang="en-US" sz="1200" b="1" i="1">
                <a:solidFill>
                  <a:srgbClr val="D29500"/>
                </a:solidFill>
                <a:latin typeface="Roboto"/>
                <a:ea typeface="Roboto"/>
                <a:cs typeface="Roboto"/>
                <a:sym typeface="Roboto"/>
              </a:rPr>
              <a:t>1 second</a:t>
            </a:r>
            <a:endParaRPr sz="1200" b="1" i="1">
              <a:solidFill>
                <a:srgbClr val="D29500"/>
              </a:solidFill>
              <a:latin typeface="Roboto"/>
              <a:ea typeface="Roboto"/>
              <a:cs typeface="Roboto"/>
              <a:sym typeface="Roboto"/>
            </a:endParaRPr>
          </a:p>
        </p:txBody>
      </p:sp>
      <p:cxnSp>
        <p:nvCxnSpPr>
          <p:cNvPr id="13" name="Google Shape;655;p30">
            <a:extLst>
              <a:ext uri="{FF2B5EF4-FFF2-40B4-BE49-F238E27FC236}">
                <a16:creationId xmlns:a16="http://schemas.microsoft.com/office/drawing/2014/main" id="{0499B06F-4D33-C70D-F050-B6CB6E8146A5}"/>
              </a:ext>
            </a:extLst>
          </p:cNvPr>
          <p:cNvCxnSpPr/>
          <p:nvPr/>
        </p:nvCxnSpPr>
        <p:spPr>
          <a:xfrm>
            <a:off x="6683894" y="3977196"/>
            <a:ext cx="712200" cy="9000"/>
          </a:xfrm>
          <a:prstGeom prst="straightConnector1">
            <a:avLst/>
          </a:prstGeom>
          <a:noFill/>
          <a:ln w="28575" cap="flat" cmpd="sng">
            <a:solidFill>
              <a:srgbClr val="D29500"/>
            </a:solidFill>
            <a:prstDash val="solid"/>
            <a:round/>
            <a:headEnd type="none" w="med" len="med"/>
            <a:tailEnd type="none" w="med" len="med"/>
          </a:ln>
        </p:spPr>
      </p:cxnSp>
      <p:pic>
        <p:nvPicPr>
          <p:cNvPr id="14" name="Google Shape;656;p30">
            <a:extLst>
              <a:ext uri="{FF2B5EF4-FFF2-40B4-BE49-F238E27FC236}">
                <a16:creationId xmlns:a16="http://schemas.microsoft.com/office/drawing/2014/main" id="{0780062F-30A9-8793-AA20-70D8E4FA2290}"/>
              </a:ext>
            </a:extLst>
          </p:cNvPr>
          <p:cNvPicPr preferRelativeResize="0"/>
          <p:nvPr/>
        </p:nvPicPr>
        <p:blipFill>
          <a:blip r:embed="rId4">
            <a:alphaModFix amt="67000"/>
          </a:blip>
          <a:stretch>
            <a:fillRect/>
          </a:stretch>
        </p:blipFill>
        <p:spPr>
          <a:xfrm rot="1423233">
            <a:off x="3658759" y="2866647"/>
            <a:ext cx="533324" cy="481928"/>
          </a:xfrm>
          <a:prstGeom prst="rect">
            <a:avLst/>
          </a:prstGeom>
          <a:noFill/>
          <a:ln>
            <a:noFill/>
          </a:ln>
        </p:spPr>
      </p:pic>
      <p:pic>
        <p:nvPicPr>
          <p:cNvPr id="15" name="Google Shape;657;p30">
            <a:extLst>
              <a:ext uri="{FF2B5EF4-FFF2-40B4-BE49-F238E27FC236}">
                <a16:creationId xmlns:a16="http://schemas.microsoft.com/office/drawing/2014/main" id="{DD8D5542-270B-B843-67B2-C0099354F80F}"/>
              </a:ext>
            </a:extLst>
          </p:cNvPr>
          <p:cNvPicPr preferRelativeResize="0"/>
          <p:nvPr/>
        </p:nvPicPr>
        <p:blipFill>
          <a:blip r:embed="rId5">
            <a:alphaModFix amt="84000"/>
          </a:blip>
          <a:stretch>
            <a:fillRect/>
          </a:stretch>
        </p:blipFill>
        <p:spPr>
          <a:xfrm>
            <a:off x="2661220" y="3430605"/>
            <a:ext cx="1104001" cy="1192508"/>
          </a:xfrm>
          <a:prstGeom prst="rect">
            <a:avLst/>
          </a:prstGeom>
          <a:noFill/>
          <a:ln>
            <a:noFill/>
          </a:ln>
        </p:spPr>
      </p:pic>
    </p:spTree>
    <p:extLst>
      <p:ext uri="{BB962C8B-B14F-4D97-AF65-F5344CB8AC3E}">
        <p14:creationId xmlns:p14="http://schemas.microsoft.com/office/powerpoint/2010/main" val="2886501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65;p31">
            <a:extLst>
              <a:ext uri="{FF2B5EF4-FFF2-40B4-BE49-F238E27FC236}">
                <a16:creationId xmlns:a16="http://schemas.microsoft.com/office/drawing/2014/main" id="{513C43E5-E8D8-24BE-BC16-87A67A281A1D}"/>
              </a:ext>
            </a:extLst>
          </p:cNvPr>
          <p:cNvSpPr txBox="1">
            <a:spLocks/>
          </p:cNvSpPr>
          <p:nvPr/>
        </p:nvSpPr>
        <p:spPr>
          <a:xfrm>
            <a:off x="217040" y="131425"/>
            <a:ext cx="42462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Communication</a:t>
            </a:r>
            <a:r>
              <a:rPr lang="en-US" sz="3788" b="1" i="1">
                <a:solidFill>
                  <a:srgbClr val="D29500"/>
                </a:solidFill>
                <a:latin typeface="Arial"/>
                <a:ea typeface="Arial"/>
                <a:cs typeface="Arial"/>
                <a:sym typeface="Arial"/>
              </a:rPr>
              <a:t> </a:t>
            </a:r>
            <a:endParaRPr lang="en-US" sz="4170" dirty="0">
              <a:solidFill>
                <a:srgbClr val="D29500"/>
              </a:solidFill>
            </a:endParaRPr>
          </a:p>
        </p:txBody>
      </p:sp>
      <p:sp>
        <p:nvSpPr>
          <p:cNvPr id="5" name="Google Shape;674;p31">
            <a:extLst>
              <a:ext uri="{FF2B5EF4-FFF2-40B4-BE49-F238E27FC236}">
                <a16:creationId xmlns:a16="http://schemas.microsoft.com/office/drawing/2014/main" id="{E61F4AFD-F581-3723-23D0-EF74CCD15A6F}"/>
              </a:ext>
            </a:extLst>
          </p:cNvPr>
          <p:cNvSpPr/>
          <p:nvPr/>
        </p:nvSpPr>
        <p:spPr>
          <a:xfrm>
            <a:off x="558450" y="1462825"/>
            <a:ext cx="5121000" cy="4028700"/>
          </a:xfrm>
          <a:prstGeom prst="rect">
            <a:avLst/>
          </a:prstGeom>
          <a:solidFill>
            <a:srgbClr val="F3F3F3"/>
          </a:solidFill>
          <a:ln>
            <a:noFill/>
          </a:ln>
          <a:effectLst>
            <a:outerShdw blurRad="85725" dist="28575" dir="10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75;p31">
            <a:extLst>
              <a:ext uri="{FF2B5EF4-FFF2-40B4-BE49-F238E27FC236}">
                <a16:creationId xmlns:a16="http://schemas.microsoft.com/office/drawing/2014/main" id="{54E20C5F-B1B7-453F-DA01-290D30327926}"/>
              </a:ext>
            </a:extLst>
          </p:cNvPr>
          <p:cNvSpPr/>
          <p:nvPr/>
        </p:nvSpPr>
        <p:spPr>
          <a:xfrm>
            <a:off x="638525" y="1918025"/>
            <a:ext cx="4887300" cy="7302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0"/>
              </a:spcBef>
              <a:spcAft>
                <a:spcPts val="0"/>
              </a:spcAft>
              <a:buSzPts val="1600"/>
              <a:buFont typeface="Roboto"/>
              <a:buChar char="❏"/>
            </a:pPr>
            <a:r>
              <a:rPr lang="en-US" sz="1600">
                <a:solidFill>
                  <a:schemeClr val="accent1"/>
                </a:solidFill>
                <a:latin typeface="Roboto"/>
                <a:ea typeface="Roboto"/>
                <a:cs typeface="Roboto"/>
                <a:sym typeface="Roboto"/>
              </a:rPr>
              <a:t>Distance </a:t>
            </a:r>
            <a:r>
              <a:rPr lang="en-US" sz="1600" b="1" i="1">
                <a:solidFill>
                  <a:srgbClr val="333333"/>
                </a:solidFill>
                <a:latin typeface="Roboto"/>
                <a:ea typeface="Roboto"/>
                <a:cs typeface="Roboto"/>
                <a:sym typeface="Roboto"/>
              </a:rPr>
              <a:t>up to 6m eye of sight or indirectly</a:t>
            </a:r>
            <a:endParaRPr sz="1600" i="1">
              <a:solidFill>
                <a:srgbClr val="333333"/>
              </a:solidFill>
              <a:latin typeface="Roboto"/>
              <a:ea typeface="Roboto"/>
              <a:cs typeface="Roboto"/>
              <a:sym typeface="Roboto"/>
            </a:endParaRPr>
          </a:p>
        </p:txBody>
      </p:sp>
      <p:sp>
        <p:nvSpPr>
          <p:cNvPr id="7" name="Google Shape;676;p31">
            <a:extLst>
              <a:ext uri="{FF2B5EF4-FFF2-40B4-BE49-F238E27FC236}">
                <a16:creationId xmlns:a16="http://schemas.microsoft.com/office/drawing/2014/main" id="{CAD26074-161D-6D5B-5165-A3CEEE236012}"/>
              </a:ext>
            </a:extLst>
          </p:cNvPr>
          <p:cNvSpPr txBox="1"/>
          <p:nvPr/>
        </p:nvSpPr>
        <p:spPr>
          <a:xfrm>
            <a:off x="638525" y="2465800"/>
            <a:ext cx="2059200" cy="4311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accent1"/>
              </a:buClr>
              <a:buSzPts val="1600"/>
              <a:buFont typeface="Roboto"/>
              <a:buChar char="❏"/>
            </a:pPr>
            <a:r>
              <a:rPr lang="en-US" sz="1600">
                <a:solidFill>
                  <a:schemeClr val="accent1"/>
                </a:solidFill>
                <a:latin typeface="Roboto"/>
                <a:ea typeface="Roboto"/>
                <a:cs typeface="Roboto"/>
                <a:sym typeface="Roboto"/>
              </a:rPr>
              <a:t>Operates in </a:t>
            </a:r>
            <a:endParaRPr sz="1600" i="1">
              <a:solidFill>
                <a:srgbClr val="D29500"/>
              </a:solidFill>
            </a:endParaRPr>
          </a:p>
        </p:txBody>
      </p:sp>
      <p:sp>
        <p:nvSpPr>
          <p:cNvPr id="8" name="Google Shape;677;p31">
            <a:extLst>
              <a:ext uri="{FF2B5EF4-FFF2-40B4-BE49-F238E27FC236}">
                <a16:creationId xmlns:a16="http://schemas.microsoft.com/office/drawing/2014/main" id="{B69509AA-D760-FCE3-5ED1-014A3C69F9D7}"/>
              </a:ext>
            </a:extLst>
          </p:cNvPr>
          <p:cNvSpPr txBox="1"/>
          <p:nvPr/>
        </p:nvSpPr>
        <p:spPr>
          <a:xfrm>
            <a:off x="1086075" y="3196624"/>
            <a:ext cx="454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rgbClr val="D29500"/>
                </a:solidFill>
              </a:rPr>
              <a:t>Receiver operates a dedicated algorithm to differentiate IR noise from signal</a:t>
            </a:r>
            <a:endParaRPr sz="1000">
              <a:solidFill>
                <a:srgbClr val="D29500"/>
              </a:solidFill>
            </a:endParaRPr>
          </a:p>
        </p:txBody>
      </p:sp>
      <p:sp>
        <p:nvSpPr>
          <p:cNvPr id="9" name="Google Shape;678;p31">
            <a:extLst>
              <a:ext uri="{FF2B5EF4-FFF2-40B4-BE49-F238E27FC236}">
                <a16:creationId xmlns:a16="http://schemas.microsoft.com/office/drawing/2014/main" id="{66541529-6ACC-62FA-C5DF-D0F2D9619775}"/>
              </a:ext>
            </a:extLst>
          </p:cNvPr>
          <p:cNvSpPr txBox="1"/>
          <p:nvPr/>
        </p:nvSpPr>
        <p:spPr>
          <a:xfrm>
            <a:off x="1086075" y="2829875"/>
            <a:ext cx="33891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US" sz="1600" b="1" i="1">
                <a:solidFill>
                  <a:srgbClr val="333333"/>
                </a:solidFill>
                <a:latin typeface="Roboto"/>
                <a:ea typeface="Roboto"/>
                <a:cs typeface="Roboto"/>
                <a:sym typeface="Roboto"/>
              </a:rPr>
              <a:t>daylight*           or in the dark   </a:t>
            </a:r>
            <a:endParaRPr sz="1600" i="1">
              <a:solidFill>
                <a:srgbClr val="333333"/>
              </a:solidFill>
            </a:endParaRPr>
          </a:p>
        </p:txBody>
      </p:sp>
      <p:sp>
        <p:nvSpPr>
          <p:cNvPr id="10" name="Google Shape;679;p31">
            <a:extLst>
              <a:ext uri="{FF2B5EF4-FFF2-40B4-BE49-F238E27FC236}">
                <a16:creationId xmlns:a16="http://schemas.microsoft.com/office/drawing/2014/main" id="{8FFBD8FF-8FDB-9853-027F-13343C403228}"/>
              </a:ext>
            </a:extLst>
          </p:cNvPr>
          <p:cNvSpPr txBox="1"/>
          <p:nvPr/>
        </p:nvSpPr>
        <p:spPr>
          <a:xfrm>
            <a:off x="638525" y="3722950"/>
            <a:ext cx="2818200" cy="4311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accent1"/>
              </a:buClr>
              <a:buSzPts val="1600"/>
              <a:buFont typeface="Roboto"/>
              <a:buChar char="❏"/>
            </a:pPr>
            <a:r>
              <a:rPr lang="en-US" sz="1600">
                <a:solidFill>
                  <a:schemeClr val="accent1"/>
                </a:solidFill>
                <a:latin typeface="Roboto"/>
                <a:ea typeface="Roboto"/>
                <a:cs typeface="Roboto"/>
                <a:sym typeface="Roboto"/>
              </a:rPr>
              <a:t>Transmitted data</a:t>
            </a:r>
            <a:endParaRPr sz="1600" i="1">
              <a:solidFill>
                <a:srgbClr val="D29500"/>
              </a:solidFill>
            </a:endParaRPr>
          </a:p>
        </p:txBody>
      </p:sp>
      <p:grpSp>
        <p:nvGrpSpPr>
          <p:cNvPr id="11" name="Google Shape;680;p31">
            <a:extLst>
              <a:ext uri="{FF2B5EF4-FFF2-40B4-BE49-F238E27FC236}">
                <a16:creationId xmlns:a16="http://schemas.microsoft.com/office/drawing/2014/main" id="{10B40D3F-DC02-9F42-56FA-749A4FFA6B38}"/>
              </a:ext>
            </a:extLst>
          </p:cNvPr>
          <p:cNvGrpSpPr/>
          <p:nvPr/>
        </p:nvGrpSpPr>
        <p:grpSpPr>
          <a:xfrm>
            <a:off x="1674287" y="4135423"/>
            <a:ext cx="2747639" cy="1032527"/>
            <a:chOff x="8815938" y="4033010"/>
            <a:chExt cx="2747639" cy="1032527"/>
          </a:xfrm>
        </p:grpSpPr>
        <p:sp>
          <p:nvSpPr>
            <p:cNvPr id="12" name="Google Shape;681;p31">
              <a:extLst>
                <a:ext uri="{FF2B5EF4-FFF2-40B4-BE49-F238E27FC236}">
                  <a16:creationId xmlns:a16="http://schemas.microsoft.com/office/drawing/2014/main" id="{8E5F7DB3-3403-ADCB-9FA1-136E78A57101}"/>
                </a:ext>
              </a:extLst>
            </p:cNvPr>
            <p:cNvSpPr txBox="1"/>
            <p:nvPr/>
          </p:nvSpPr>
          <p:spPr>
            <a:xfrm>
              <a:off x="8815938" y="4034138"/>
              <a:ext cx="1383300" cy="1031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b="1"/>
                <a:t>ID of device</a:t>
              </a:r>
              <a:endParaRPr sz="1100" b="1"/>
            </a:p>
            <a:p>
              <a:pPr marL="0" lvl="0" indent="0" algn="r" rtl="0">
                <a:spcBef>
                  <a:spcPts val="0"/>
                </a:spcBef>
                <a:spcAft>
                  <a:spcPts val="0"/>
                </a:spcAft>
                <a:buNone/>
              </a:pPr>
              <a:r>
                <a:rPr lang="en-US" sz="1100" b="1"/>
                <a:t>Temperature *C</a:t>
              </a:r>
              <a:endParaRPr sz="1100" b="1"/>
            </a:p>
            <a:p>
              <a:pPr marL="0" lvl="0" indent="0" algn="r" rtl="0">
                <a:spcBef>
                  <a:spcPts val="0"/>
                </a:spcBef>
                <a:spcAft>
                  <a:spcPts val="0"/>
                </a:spcAft>
                <a:buNone/>
              </a:pPr>
              <a:r>
                <a:rPr lang="en-US" sz="1100" b="1"/>
                <a:t>Mode</a:t>
              </a:r>
              <a:endParaRPr sz="1100" b="1"/>
            </a:p>
            <a:p>
              <a:pPr marL="0" lvl="0" indent="0" algn="r" rtl="0">
                <a:spcBef>
                  <a:spcPts val="0"/>
                </a:spcBef>
                <a:spcAft>
                  <a:spcPts val="0"/>
                </a:spcAft>
                <a:buNone/>
              </a:pPr>
              <a:r>
                <a:rPr lang="en-US" sz="1100" b="1"/>
                <a:t>Battery left</a:t>
              </a:r>
              <a:endParaRPr sz="1100" b="1"/>
            </a:p>
            <a:p>
              <a:pPr marL="0" lvl="0" indent="0" algn="r" rtl="0">
                <a:spcBef>
                  <a:spcPts val="0"/>
                </a:spcBef>
                <a:spcAft>
                  <a:spcPts val="0"/>
                </a:spcAft>
                <a:buNone/>
              </a:pPr>
              <a:endParaRPr sz="1100" b="1"/>
            </a:p>
          </p:txBody>
        </p:sp>
        <p:sp>
          <p:nvSpPr>
            <p:cNvPr id="13" name="Google Shape;682;p31">
              <a:extLst>
                <a:ext uri="{FF2B5EF4-FFF2-40B4-BE49-F238E27FC236}">
                  <a16:creationId xmlns:a16="http://schemas.microsoft.com/office/drawing/2014/main" id="{7A1AF8A4-1DA3-B7D9-9324-308F8F20009C}"/>
                </a:ext>
              </a:extLst>
            </p:cNvPr>
            <p:cNvSpPr txBox="1"/>
            <p:nvPr/>
          </p:nvSpPr>
          <p:spPr>
            <a:xfrm>
              <a:off x="10180276" y="4033010"/>
              <a:ext cx="13833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rgbClr val="D29500"/>
                  </a:solidFill>
                </a:rPr>
                <a:t>000001</a:t>
              </a:r>
              <a:endParaRPr sz="1100" b="1">
                <a:solidFill>
                  <a:srgbClr val="D29500"/>
                </a:solidFill>
              </a:endParaRPr>
            </a:p>
            <a:p>
              <a:pPr marL="0" lvl="0" indent="0" algn="l" rtl="0">
                <a:spcBef>
                  <a:spcPts val="0"/>
                </a:spcBef>
                <a:spcAft>
                  <a:spcPts val="0"/>
                </a:spcAft>
                <a:buNone/>
              </a:pPr>
              <a:r>
                <a:rPr lang="en-US" sz="1100" b="1">
                  <a:solidFill>
                    <a:srgbClr val="D29500"/>
                  </a:solidFill>
                </a:rPr>
                <a:t>82*C</a:t>
              </a:r>
              <a:endParaRPr sz="1100" b="1">
                <a:solidFill>
                  <a:srgbClr val="D29500"/>
                </a:solidFill>
              </a:endParaRPr>
            </a:p>
            <a:p>
              <a:pPr marL="0" lvl="0" indent="0" algn="l" rtl="0">
                <a:spcBef>
                  <a:spcPts val="0"/>
                </a:spcBef>
                <a:spcAft>
                  <a:spcPts val="0"/>
                </a:spcAft>
                <a:buNone/>
              </a:pPr>
              <a:r>
                <a:rPr lang="en-US" sz="1100" b="1">
                  <a:solidFill>
                    <a:srgbClr val="D29500"/>
                  </a:solidFill>
                </a:rPr>
                <a:t>Commissioning</a:t>
              </a:r>
              <a:endParaRPr sz="1100" b="1">
                <a:solidFill>
                  <a:srgbClr val="D29500"/>
                </a:solidFill>
              </a:endParaRPr>
            </a:p>
            <a:p>
              <a:pPr marL="0" lvl="0" indent="0" algn="l" rtl="0">
                <a:spcBef>
                  <a:spcPts val="0"/>
                </a:spcBef>
                <a:spcAft>
                  <a:spcPts val="0"/>
                </a:spcAft>
                <a:buNone/>
              </a:pPr>
              <a:r>
                <a:rPr lang="en-US" sz="1100" b="1">
                  <a:solidFill>
                    <a:srgbClr val="D29500"/>
                  </a:solidFill>
                </a:rPr>
                <a:t>OK</a:t>
              </a:r>
              <a:endParaRPr sz="1100" b="1">
                <a:solidFill>
                  <a:srgbClr val="D29500"/>
                </a:solidFill>
              </a:endParaRPr>
            </a:p>
          </p:txBody>
        </p:sp>
      </p:grpSp>
      <p:pic>
        <p:nvPicPr>
          <p:cNvPr id="14" name="Google Shape;683;p31">
            <a:extLst>
              <a:ext uri="{FF2B5EF4-FFF2-40B4-BE49-F238E27FC236}">
                <a16:creationId xmlns:a16="http://schemas.microsoft.com/office/drawing/2014/main" id="{183E6D66-B6B5-5AA5-815E-9BCE221994E1}"/>
              </a:ext>
            </a:extLst>
          </p:cNvPr>
          <p:cNvPicPr preferRelativeResize="0"/>
          <p:nvPr/>
        </p:nvPicPr>
        <p:blipFill rotWithShape="1">
          <a:blip r:embed="rId3">
            <a:alphaModFix/>
          </a:blip>
          <a:srcRect l="18294" t="29643" r="59241" b="28816"/>
          <a:stretch/>
        </p:blipFill>
        <p:spPr>
          <a:xfrm>
            <a:off x="1990625" y="2783075"/>
            <a:ext cx="415680" cy="524700"/>
          </a:xfrm>
          <a:prstGeom prst="rect">
            <a:avLst/>
          </a:prstGeom>
          <a:noFill/>
          <a:ln>
            <a:noFill/>
          </a:ln>
        </p:spPr>
      </p:pic>
      <p:pic>
        <p:nvPicPr>
          <p:cNvPr id="15" name="Google Shape;684;p31">
            <a:extLst>
              <a:ext uri="{FF2B5EF4-FFF2-40B4-BE49-F238E27FC236}">
                <a16:creationId xmlns:a16="http://schemas.microsoft.com/office/drawing/2014/main" id="{BD8C9089-B0C7-7CDD-4169-09E7C0333A3B}"/>
              </a:ext>
            </a:extLst>
          </p:cNvPr>
          <p:cNvPicPr preferRelativeResize="0"/>
          <p:nvPr/>
        </p:nvPicPr>
        <p:blipFill rotWithShape="1">
          <a:blip r:embed="rId3">
            <a:alphaModFix/>
          </a:blip>
          <a:srcRect l="58879" t="29643" r="23515" b="28816"/>
          <a:stretch/>
        </p:blipFill>
        <p:spPr>
          <a:xfrm>
            <a:off x="3753575" y="2753675"/>
            <a:ext cx="325774" cy="524700"/>
          </a:xfrm>
          <a:prstGeom prst="rect">
            <a:avLst/>
          </a:prstGeom>
          <a:noFill/>
          <a:ln>
            <a:noFill/>
          </a:ln>
        </p:spPr>
      </p:pic>
      <p:sp>
        <p:nvSpPr>
          <p:cNvPr id="16" name="Google Shape;685;p31">
            <a:extLst>
              <a:ext uri="{FF2B5EF4-FFF2-40B4-BE49-F238E27FC236}">
                <a16:creationId xmlns:a16="http://schemas.microsoft.com/office/drawing/2014/main" id="{F4C40C59-7788-9053-4E65-41A63B2709F3}"/>
              </a:ext>
            </a:extLst>
          </p:cNvPr>
          <p:cNvSpPr txBox="1">
            <a:spLocks/>
          </p:cNvSpPr>
          <p:nvPr/>
        </p:nvSpPr>
        <p:spPr>
          <a:xfrm>
            <a:off x="6183875" y="1303350"/>
            <a:ext cx="1698900" cy="524700"/>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Font typeface="Arial" panose="020B0604020202020204" pitchFamily="34" charset="0"/>
              <a:buNone/>
            </a:pPr>
            <a:r>
              <a:rPr lang="en-US" sz="1800" b="1" i="1" dirty="0">
                <a:solidFill>
                  <a:srgbClr val="333333"/>
                </a:solidFill>
              </a:rPr>
              <a:t>EYE OF SIGHT</a:t>
            </a:r>
          </a:p>
        </p:txBody>
      </p:sp>
      <p:sp>
        <p:nvSpPr>
          <p:cNvPr id="17" name="Google Shape;686;p31">
            <a:extLst>
              <a:ext uri="{FF2B5EF4-FFF2-40B4-BE49-F238E27FC236}">
                <a16:creationId xmlns:a16="http://schemas.microsoft.com/office/drawing/2014/main" id="{54936BEF-B254-40C5-A047-3616C0C3544D}"/>
              </a:ext>
            </a:extLst>
          </p:cNvPr>
          <p:cNvSpPr txBox="1">
            <a:spLocks/>
          </p:cNvSpPr>
          <p:nvPr/>
        </p:nvSpPr>
        <p:spPr>
          <a:xfrm>
            <a:off x="6183875" y="3405850"/>
            <a:ext cx="1698900" cy="524700"/>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Font typeface="Arial" panose="020B0604020202020204" pitchFamily="34" charset="0"/>
              <a:buNone/>
            </a:pPr>
            <a:r>
              <a:rPr lang="en-US" sz="1800" b="1" i="1" dirty="0">
                <a:solidFill>
                  <a:srgbClr val="333333"/>
                </a:solidFill>
              </a:rPr>
              <a:t>INDIRECT</a:t>
            </a:r>
          </a:p>
        </p:txBody>
      </p:sp>
      <p:grpSp>
        <p:nvGrpSpPr>
          <p:cNvPr id="18" name="Google Shape;687;p31">
            <a:extLst>
              <a:ext uri="{FF2B5EF4-FFF2-40B4-BE49-F238E27FC236}">
                <a16:creationId xmlns:a16="http://schemas.microsoft.com/office/drawing/2014/main" id="{99944809-AE96-ED40-5391-AB6E0E69BF99}"/>
              </a:ext>
            </a:extLst>
          </p:cNvPr>
          <p:cNvGrpSpPr/>
          <p:nvPr/>
        </p:nvGrpSpPr>
        <p:grpSpPr>
          <a:xfrm>
            <a:off x="7792383" y="2001409"/>
            <a:ext cx="3421075" cy="916505"/>
            <a:chOff x="7779224" y="2287777"/>
            <a:chExt cx="4512696" cy="1208950"/>
          </a:xfrm>
        </p:grpSpPr>
        <p:pic>
          <p:nvPicPr>
            <p:cNvPr id="19" name="Google Shape;688;p31">
              <a:extLst>
                <a:ext uri="{FF2B5EF4-FFF2-40B4-BE49-F238E27FC236}">
                  <a16:creationId xmlns:a16="http://schemas.microsoft.com/office/drawing/2014/main" id="{97F6DBA9-83C9-A1F9-593A-A6ACE51BC23F}"/>
                </a:ext>
              </a:extLst>
            </p:cNvPr>
            <p:cNvPicPr preferRelativeResize="0"/>
            <p:nvPr/>
          </p:nvPicPr>
          <p:blipFill rotWithShape="1">
            <a:blip r:embed="rId4">
              <a:alphaModFix/>
            </a:blip>
            <a:srcRect l="4970" t="8634"/>
            <a:stretch/>
          </p:blipFill>
          <p:spPr>
            <a:xfrm>
              <a:off x="10983420" y="2287777"/>
              <a:ext cx="1308500" cy="1208950"/>
            </a:xfrm>
            <a:prstGeom prst="rect">
              <a:avLst/>
            </a:prstGeom>
            <a:noFill/>
            <a:ln>
              <a:noFill/>
            </a:ln>
            <a:effectLst>
              <a:outerShdw blurRad="200025" dist="142875" dir="6480000" algn="bl" rotWithShape="0">
                <a:srgbClr val="000000">
                  <a:alpha val="50000"/>
                </a:srgbClr>
              </a:outerShdw>
            </a:effectLst>
          </p:spPr>
        </p:pic>
        <p:pic>
          <p:nvPicPr>
            <p:cNvPr id="20" name="Google Shape;689;p31">
              <a:extLst>
                <a:ext uri="{FF2B5EF4-FFF2-40B4-BE49-F238E27FC236}">
                  <a16:creationId xmlns:a16="http://schemas.microsoft.com/office/drawing/2014/main" id="{90CFF3FD-23FE-792B-3C3B-7F8D0F2B4514}"/>
                </a:ext>
              </a:extLst>
            </p:cNvPr>
            <p:cNvPicPr preferRelativeResize="0"/>
            <p:nvPr/>
          </p:nvPicPr>
          <p:blipFill>
            <a:blip r:embed="rId5">
              <a:alphaModFix amt="41000"/>
            </a:blip>
            <a:stretch>
              <a:fillRect/>
            </a:stretch>
          </p:blipFill>
          <p:spPr>
            <a:xfrm rot="-5400000" flipH="1">
              <a:off x="10547831" y="2435612"/>
              <a:ext cx="842275" cy="679750"/>
            </a:xfrm>
            <a:prstGeom prst="rect">
              <a:avLst/>
            </a:prstGeom>
            <a:noFill/>
            <a:ln>
              <a:noFill/>
            </a:ln>
          </p:spPr>
        </p:pic>
        <p:pic>
          <p:nvPicPr>
            <p:cNvPr id="21" name="Google Shape;690;p31">
              <a:extLst>
                <a:ext uri="{FF2B5EF4-FFF2-40B4-BE49-F238E27FC236}">
                  <a16:creationId xmlns:a16="http://schemas.microsoft.com/office/drawing/2014/main" id="{1F97F0D7-68BA-4A33-285A-6631A6DC0798}"/>
                </a:ext>
              </a:extLst>
            </p:cNvPr>
            <p:cNvPicPr preferRelativeResize="0"/>
            <p:nvPr/>
          </p:nvPicPr>
          <p:blipFill>
            <a:blip r:embed="rId5">
              <a:alphaModFix amt="41000"/>
            </a:blip>
            <a:stretch>
              <a:fillRect/>
            </a:stretch>
          </p:blipFill>
          <p:spPr>
            <a:xfrm rot="-5400000" flipH="1">
              <a:off x="7717974" y="2549150"/>
              <a:ext cx="634800" cy="512300"/>
            </a:xfrm>
            <a:prstGeom prst="rect">
              <a:avLst/>
            </a:prstGeom>
            <a:noFill/>
            <a:ln>
              <a:noFill/>
            </a:ln>
          </p:spPr>
        </p:pic>
        <p:cxnSp>
          <p:nvCxnSpPr>
            <p:cNvPr id="22" name="Google Shape;691;p31">
              <a:extLst>
                <a:ext uri="{FF2B5EF4-FFF2-40B4-BE49-F238E27FC236}">
                  <a16:creationId xmlns:a16="http://schemas.microsoft.com/office/drawing/2014/main" id="{AA7F3275-37B2-A5AD-DE14-4033465DC53F}"/>
                </a:ext>
              </a:extLst>
            </p:cNvPr>
            <p:cNvCxnSpPr/>
            <p:nvPr/>
          </p:nvCxnSpPr>
          <p:spPr>
            <a:xfrm>
              <a:off x="8495952" y="2818388"/>
              <a:ext cx="2052900" cy="12000"/>
            </a:xfrm>
            <a:prstGeom prst="straightConnector1">
              <a:avLst/>
            </a:prstGeom>
            <a:noFill/>
            <a:ln w="38100" cap="flat" cmpd="sng">
              <a:solidFill>
                <a:srgbClr val="B7B7B7"/>
              </a:solidFill>
              <a:prstDash val="dot"/>
              <a:round/>
              <a:headEnd type="none" w="med" len="med"/>
              <a:tailEnd type="none" w="med" len="med"/>
            </a:ln>
            <a:effectLst>
              <a:outerShdw blurRad="57150" dist="19050" dir="7860000" algn="bl" rotWithShape="0">
                <a:srgbClr val="000000">
                  <a:alpha val="50000"/>
                </a:srgbClr>
              </a:outerShdw>
            </a:effectLst>
          </p:spPr>
        </p:cxnSp>
        <p:sp>
          <p:nvSpPr>
            <p:cNvPr id="23" name="Google Shape;692;p31">
              <a:extLst>
                <a:ext uri="{FF2B5EF4-FFF2-40B4-BE49-F238E27FC236}">
                  <a16:creationId xmlns:a16="http://schemas.microsoft.com/office/drawing/2014/main" id="{E68FD706-BBD3-C72D-AFA6-40362C3BE27F}"/>
                </a:ext>
              </a:extLst>
            </p:cNvPr>
            <p:cNvSpPr txBox="1"/>
            <p:nvPr/>
          </p:nvSpPr>
          <p:spPr>
            <a:xfrm>
              <a:off x="8962413" y="2831375"/>
              <a:ext cx="1269300" cy="48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i="1">
                  <a:solidFill>
                    <a:srgbClr val="888888"/>
                  </a:solidFill>
                  <a:latin typeface="Roboto"/>
                  <a:ea typeface="Roboto"/>
                  <a:cs typeface="Roboto"/>
                  <a:sym typeface="Roboto"/>
                </a:rPr>
                <a:t>up to 6m</a:t>
              </a:r>
              <a:endParaRPr sz="1200" b="1" i="1">
                <a:solidFill>
                  <a:srgbClr val="888888"/>
                </a:solidFill>
                <a:latin typeface="Roboto"/>
                <a:ea typeface="Roboto"/>
                <a:cs typeface="Roboto"/>
                <a:sym typeface="Roboto"/>
              </a:endParaRPr>
            </a:p>
          </p:txBody>
        </p:sp>
      </p:grpSp>
      <p:pic>
        <p:nvPicPr>
          <p:cNvPr id="24" name="Google Shape;693;p31">
            <a:extLst>
              <a:ext uri="{FF2B5EF4-FFF2-40B4-BE49-F238E27FC236}">
                <a16:creationId xmlns:a16="http://schemas.microsoft.com/office/drawing/2014/main" id="{72250E4D-296F-9B03-2D7D-2D4507020890}"/>
              </a:ext>
            </a:extLst>
          </p:cNvPr>
          <p:cNvPicPr preferRelativeResize="0"/>
          <p:nvPr/>
        </p:nvPicPr>
        <p:blipFill>
          <a:blip r:embed="rId6">
            <a:alphaModFix/>
          </a:blip>
          <a:stretch>
            <a:fillRect/>
          </a:stretch>
        </p:blipFill>
        <p:spPr>
          <a:xfrm flipH="1">
            <a:off x="6898725" y="4288150"/>
            <a:ext cx="859027" cy="1032525"/>
          </a:xfrm>
          <a:prstGeom prst="rect">
            <a:avLst/>
          </a:prstGeom>
          <a:noFill/>
          <a:ln>
            <a:noFill/>
          </a:ln>
        </p:spPr>
      </p:pic>
      <p:pic>
        <p:nvPicPr>
          <p:cNvPr id="25" name="Google Shape;694;p31">
            <a:extLst>
              <a:ext uri="{FF2B5EF4-FFF2-40B4-BE49-F238E27FC236}">
                <a16:creationId xmlns:a16="http://schemas.microsoft.com/office/drawing/2014/main" id="{9D83A4CB-7307-AC93-44F5-AD0576CE6A04}"/>
              </a:ext>
            </a:extLst>
          </p:cNvPr>
          <p:cNvPicPr preferRelativeResize="0"/>
          <p:nvPr/>
        </p:nvPicPr>
        <p:blipFill rotWithShape="1">
          <a:blip r:embed="rId4">
            <a:alphaModFix/>
          </a:blip>
          <a:srcRect l="4970" t="8634"/>
          <a:stretch/>
        </p:blipFill>
        <p:spPr>
          <a:xfrm>
            <a:off x="10234584" y="4726609"/>
            <a:ext cx="991974" cy="916505"/>
          </a:xfrm>
          <a:prstGeom prst="rect">
            <a:avLst/>
          </a:prstGeom>
          <a:noFill/>
          <a:ln>
            <a:noFill/>
          </a:ln>
          <a:effectLst>
            <a:outerShdw blurRad="200025" dist="142875" dir="6480000" algn="bl" rotWithShape="0">
              <a:srgbClr val="000000">
                <a:alpha val="50000"/>
              </a:srgbClr>
            </a:outerShdw>
          </a:effectLst>
        </p:spPr>
      </p:pic>
      <p:pic>
        <p:nvPicPr>
          <p:cNvPr id="26" name="Google Shape;695;p31">
            <a:extLst>
              <a:ext uri="{FF2B5EF4-FFF2-40B4-BE49-F238E27FC236}">
                <a16:creationId xmlns:a16="http://schemas.microsoft.com/office/drawing/2014/main" id="{FC844122-E766-5B79-9E25-C56A8E64E994}"/>
              </a:ext>
            </a:extLst>
          </p:cNvPr>
          <p:cNvPicPr preferRelativeResize="0"/>
          <p:nvPr/>
        </p:nvPicPr>
        <p:blipFill>
          <a:blip r:embed="rId5">
            <a:alphaModFix amt="41000"/>
          </a:blip>
          <a:stretch>
            <a:fillRect/>
          </a:stretch>
        </p:blipFill>
        <p:spPr>
          <a:xfrm rot="-5400000" flipH="1">
            <a:off x="9904488" y="4850108"/>
            <a:ext cx="638529" cy="515319"/>
          </a:xfrm>
          <a:prstGeom prst="rect">
            <a:avLst/>
          </a:prstGeom>
          <a:noFill/>
          <a:ln>
            <a:noFill/>
          </a:ln>
        </p:spPr>
      </p:pic>
      <p:pic>
        <p:nvPicPr>
          <p:cNvPr id="27" name="Google Shape;696;p31">
            <a:extLst>
              <a:ext uri="{FF2B5EF4-FFF2-40B4-BE49-F238E27FC236}">
                <a16:creationId xmlns:a16="http://schemas.microsoft.com/office/drawing/2014/main" id="{F36B9978-F5DF-0015-228A-F80D39B28C2A}"/>
              </a:ext>
            </a:extLst>
          </p:cNvPr>
          <p:cNvPicPr preferRelativeResize="0"/>
          <p:nvPr/>
        </p:nvPicPr>
        <p:blipFill>
          <a:blip r:embed="rId5">
            <a:alphaModFix amt="41000"/>
          </a:blip>
          <a:stretch>
            <a:fillRect/>
          </a:stretch>
        </p:blipFill>
        <p:spPr>
          <a:xfrm rot="5400000">
            <a:off x="9486238" y="3846533"/>
            <a:ext cx="638529" cy="515319"/>
          </a:xfrm>
          <a:prstGeom prst="rect">
            <a:avLst/>
          </a:prstGeom>
          <a:noFill/>
          <a:ln>
            <a:noFill/>
          </a:ln>
        </p:spPr>
      </p:pic>
      <p:cxnSp>
        <p:nvCxnSpPr>
          <p:cNvPr id="28" name="Google Shape;697;p31">
            <a:extLst>
              <a:ext uri="{FF2B5EF4-FFF2-40B4-BE49-F238E27FC236}">
                <a16:creationId xmlns:a16="http://schemas.microsoft.com/office/drawing/2014/main" id="{F195A090-C4D0-56F4-9DD7-5BAB8EADCB0C}"/>
              </a:ext>
            </a:extLst>
          </p:cNvPr>
          <p:cNvCxnSpPr>
            <a:endCxn id="26" idx="0"/>
          </p:cNvCxnSpPr>
          <p:nvPr/>
        </p:nvCxnSpPr>
        <p:spPr>
          <a:xfrm>
            <a:off x="7779693" y="4895067"/>
            <a:ext cx="2186400" cy="212700"/>
          </a:xfrm>
          <a:prstGeom prst="straightConnector1">
            <a:avLst/>
          </a:prstGeom>
          <a:noFill/>
          <a:ln w="38100" cap="flat" cmpd="sng">
            <a:solidFill>
              <a:srgbClr val="B7B7B7"/>
            </a:solidFill>
            <a:prstDash val="dot"/>
            <a:round/>
            <a:headEnd type="none" w="med" len="med"/>
            <a:tailEnd type="none" w="med" len="med"/>
          </a:ln>
          <a:effectLst>
            <a:outerShdw blurRad="57150" dist="19050" dir="7860000" algn="bl" rotWithShape="0">
              <a:srgbClr val="000000">
                <a:alpha val="50000"/>
              </a:srgbClr>
            </a:outerShdw>
          </a:effectLst>
        </p:spPr>
      </p:cxnSp>
      <p:cxnSp>
        <p:nvCxnSpPr>
          <p:cNvPr id="29" name="Google Shape;698;p31">
            <a:extLst>
              <a:ext uri="{FF2B5EF4-FFF2-40B4-BE49-F238E27FC236}">
                <a16:creationId xmlns:a16="http://schemas.microsoft.com/office/drawing/2014/main" id="{F843926A-F53A-9F60-321A-3E629DED6911}"/>
              </a:ext>
            </a:extLst>
          </p:cNvPr>
          <p:cNvCxnSpPr>
            <a:stCxn id="24" idx="1"/>
            <a:endCxn id="27" idx="2"/>
          </p:cNvCxnSpPr>
          <p:nvPr/>
        </p:nvCxnSpPr>
        <p:spPr>
          <a:xfrm rot="10800000" flipH="1">
            <a:off x="7757752" y="4104213"/>
            <a:ext cx="1790100" cy="700200"/>
          </a:xfrm>
          <a:prstGeom prst="straightConnector1">
            <a:avLst/>
          </a:prstGeom>
          <a:noFill/>
          <a:ln w="38100" cap="flat" cmpd="sng">
            <a:solidFill>
              <a:srgbClr val="B7B7B7"/>
            </a:solidFill>
            <a:prstDash val="dot"/>
            <a:round/>
            <a:headEnd type="none" w="med" len="med"/>
            <a:tailEnd type="none" w="med" len="med"/>
          </a:ln>
          <a:effectLst>
            <a:outerShdw blurRad="57150" dist="19050" dir="7860000" algn="bl" rotWithShape="0">
              <a:srgbClr val="000000">
                <a:alpha val="50000"/>
              </a:srgbClr>
            </a:outerShdw>
          </a:effectLst>
        </p:spPr>
      </p:cxnSp>
      <p:sp>
        <p:nvSpPr>
          <p:cNvPr id="30" name="Google Shape;699;p31">
            <a:extLst>
              <a:ext uri="{FF2B5EF4-FFF2-40B4-BE49-F238E27FC236}">
                <a16:creationId xmlns:a16="http://schemas.microsoft.com/office/drawing/2014/main" id="{DDA9633F-B898-A9A5-4F38-79519AECF364}"/>
              </a:ext>
            </a:extLst>
          </p:cNvPr>
          <p:cNvSpPr txBox="1"/>
          <p:nvPr/>
        </p:nvSpPr>
        <p:spPr>
          <a:xfrm rot="-868686">
            <a:off x="8630768" y="3943172"/>
            <a:ext cx="962361" cy="3693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i="1">
                <a:solidFill>
                  <a:srgbClr val="888888"/>
                </a:solidFill>
                <a:latin typeface="Roboto"/>
                <a:ea typeface="Roboto"/>
                <a:cs typeface="Roboto"/>
                <a:sym typeface="Roboto"/>
              </a:rPr>
              <a:t>d1</a:t>
            </a:r>
            <a:endParaRPr sz="1200" b="1" i="1">
              <a:solidFill>
                <a:srgbClr val="888888"/>
              </a:solidFill>
              <a:latin typeface="Roboto"/>
              <a:ea typeface="Roboto"/>
              <a:cs typeface="Roboto"/>
              <a:sym typeface="Roboto"/>
            </a:endParaRPr>
          </a:p>
        </p:txBody>
      </p:sp>
      <p:sp>
        <p:nvSpPr>
          <p:cNvPr id="31" name="Google Shape;700;p31">
            <a:extLst>
              <a:ext uri="{FF2B5EF4-FFF2-40B4-BE49-F238E27FC236}">
                <a16:creationId xmlns:a16="http://schemas.microsoft.com/office/drawing/2014/main" id="{83BFE3AA-8019-8825-6079-11080F1290D5}"/>
              </a:ext>
            </a:extLst>
          </p:cNvPr>
          <p:cNvSpPr txBox="1"/>
          <p:nvPr/>
        </p:nvSpPr>
        <p:spPr>
          <a:xfrm rot="461964">
            <a:off x="8655914" y="4658633"/>
            <a:ext cx="412014" cy="3693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i="1">
                <a:solidFill>
                  <a:srgbClr val="888888"/>
                </a:solidFill>
                <a:latin typeface="Roboto"/>
                <a:ea typeface="Roboto"/>
                <a:cs typeface="Roboto"/>
                <a:sym typeface="Roboto"/>
              </a:rPr>
              <a:t>d2</a:t>
            </a:r>
            <a:endParaRPr sz="1200" b="1" i="1">
              <a:solidFill>
                <a:srgbClr val="888888"/>
              </a:solidFill>
              <a:latin typeface="Roboto"/>
              <a:ea typeface="Roboto"/>
              <a:cs typeface="Roboto"/>
              <a:sym typeface="Roboto"/>
            </a:endParaRPr>
          </a:p>
        </p:txBody>
      </p:sp>
      <p:sp>
        <p:nvSpPr>
          <p:cNvPr id="32" name="Google Shape;701;p31">
            <a:extLst>
              <a:ext uri="{FF2B5EF4-FFF2-40B4-BE49-F238E27FC236}">
                <a16:creationId xmlns:a16="http://schemas.microsoft.com/office/drawing/2014/main" id="{F3EC20DE-A7E2-75CD-210F-5D56F8509801}"/>
              </a:ext>
            </a:extLst>
          </p:cNvPr>
          <p:cNvSpPr txBox="1"/>
          <p:nvPr/>
        </p:nvSpPr>
        <p:spPr>
          <a:xfrm rot="-3985">
            <a:off x="8035172" y="5184357"/>
            <a:ext cx="1552801"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i="1">
                <a:solidFill>
                  <a:srgbClr val="888888"/>
                </a:solidFill>
                <a:latin typeface="Roboto"/>
                <a:ea typeface="Roboto"/>
                <a:cs typeface="Roboto"/>
                <a:sym typeface="Roboto"/>
              </a:rPr>
              <a:t>d1+d2 : up to 6m</a:t>
            </a:r>
            <a:endParaRPr sz="1200" b="1" i="1">
              <a:solidFill>
                <a:srgbClr val="888888"/>
              </a:solidFill>
              <a:latin typeface="Roboto"/>
              <a:ea typeface="Roboto"/>
              <a:cs typeface="Roboto"/>
              <a:sym typeface="Roboto"/>
            </a:endParaRPr>
          </a:p>
        </p:txBody>
      </p:sp>
      <p:sp>
        <p:nvSpPr>
          <p:cNvPr id="33" name="Google Shape;702;p31">
            <a:extLst>
              <a:ext uri="{FF2B5EF4-FFF2-40B4-BE49-F238E27FC236}">
                <a16:creationId xmlns:a16="http://schemas.microsoft.com/office/drawing/2014/main" id="{AAA14729-204A-DEE9-1666-D7324D98B9C5}"/>
              </a:ext>
            </a:extLst>
          </p:cNvPr>
          <p:cNvSpPr txBox="1"/>
          <p:nvPr/>
        </p:nvSpPr>
        <p:spPr>
          <a:xfrm rot="-1819158">
            <a:off x="10543180" y="2452811"/>
            <a:ext cx="649541" cy="307787"/>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800" b="1">
                <a:solidFill>
                  <a:schemeClr val="lt1"/>
                </a:solidFill>
                <a:latin typeface="Roboto"/>
                <a:ea typeface="Roboto"/>
                <a:cs typeface="Roboto"/>
                <a:sym typeface="Roboto"/>
              </a:rPr>
              <a:t>  Sensor</a:t>
            </a:r>
            <a:endParaRPr sz="800" b="1">
              <a:solidFill>
                <a:schemeClr val="lt1"/>
              </a:solidFill>
              <a:latin typeface="Roboto"/>
              <a:ea typeface="Roboto"/>
              <a:cs typeface="Roboto"/>
              <a:sym typeface="Roboto"/>
            </a:endParaRPr>
          </a:p>
        </p:txBody>
      </p:sp>
      <p:sp>
        <p:nvSpPr>
          <p:cNvPr id="34" name="Google Shape;703;p31">
            <a:extLst>
              <a:ext uri="{FF2B5EF4-FFF2-40B4-BE49-F238E27FC236}">
                <a16:creationId xmlns:a16="http://schemas.microsoft.com/office/drawing/2014/main" id="{9A7CBA05-6363-0C13-BC7A-1BC5B8352FF0}"/>
              </a:ext>
            </a:extLst>
          </p:cNvPr>
          <p:cNvSpPr txBox="1"/>
          <p:nvPr/>
        </p:nvSpPr>
        <p:spPr>
          <a:xfrm rot="-1819158">
            <a:off x="10543180" y="5176161"/>
            <a:ext cx="649541" cy="307787"/>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800" b="1">
                <a:solidFill>
                  <a:schemeClr val="lt1"/>
                </a:solidFill>
                <a:latin typeface="Roboto"/>
                <a:ea typeface="Roboto"/>
                <a:cs typeface="Roboto"/>
                <a:sym typeface="Roboto"/>
              </a:rPr>
              <a:t>  Sensor</a:t>
            </a:r>
            <a:endParaRPr sz="800" b="1">
              <a:solidFill>
                <a:schemeClr val="lt1"/>
              </a:solidFill>
              <a:latin typeface="Roboto"/>
              <a:ea typeface="Roboto"/>
              <a:cs typeface="Roboto"/>
              <a:sym typeface="Roboto"/>
            </a:endParaRPr>
          </a:p>
        </p:txBody>
      </p:sp>
      <p:sp>
        <p:nvSpPr>
          <p:cNvPr id="35" name="Google Shape;705;p31">
            <a:extLst>
              <a:ext uri="{FF2B5EF4-FFF2-40B4-BE49-F238E27FC236}">
                <a16:creationId xmlns:a16="http://schemas.microsoft.com/office/drawing/2014/main" id="{8594EBE6-8A85-D44B-58C5-3C7E6992F641}"/>
              </a:ext>
            </a:extLst>
          </p:cNvPr>
          <p:cNvSpPr txBox="1"/>
          <p:nvPr/>
        </p:nvSpPr>
        <p:spPr>
          <a:xfrm>
            <a:off x="672900" y="5897625"/>
            <a:ext cx="646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latin typeface="Roboto"/>
                <a:ea typeface="Roboto"/>
                <a:cs typeface="Roboto"/>
                <a:sym typeface="Roboto"/>
              </a:rPr>
              <a:t>*High infrared environment shall still be tested but due to filtering they can’t create nuisance alarm</a:t>
            </a:r>
            <a:endParaRPr sz="1000">
              <a:latin typeface="Roboto"/>
              <a:ea typeface="Roboto"/>
              <a:cs typeface="Roboto"/>
              <a:sym typeface="Roboto"/>
            </a:endParaRPr>
          </a:p>
        </p:txBody>
      </p:sp>
      <p:pic>
        <p:nvPicPr>
          <p:cNvPr id="36" name="Google Shape;706;p31">
            <a:extLst>
              <a:ext uri="{FF2B5EF4-FFF2-40B4-BE49-F238E27FC236}">
                <a16:creationId xmlns:a16="http://schemas.microsoft.com/office/drawing/2014/main" id="{E6EF0461-1CB8-AE91-8466-1BCEF61AD0B2}"/>
              </a:ext>
            </a:extLst>
          </p:cNvPr>
          <p:cNvPicPr preferRelativeResize="0"/>
          <p:nvPr/>
        </p:nvPicPr>
        <p:blipFill>
          <a:blip r:embed="rId7">
            <a:alphaModFix/>
          </a:blip>
          <a:stretch>
            <a:fillRect/>
          </a:stretch>
        </p:blipFill>
        <p:spPr>
          <a:xfrm>
            <a:off x="5717025" y="1796764"/>
            <a:ext cx="2356949" cy="1325784"/>
          </a:xfrm>
          <a:prstGeom prst="rect">
            <a:avLst/>
          </a:prstGeom>
          <a:noFill/>
          <a:ln>
            <a:noFill/>
          </a:ln>
        </p:spPr>
      </p:pic>
      <p:pic>
        <p:nvPicPr>
          <p:cNvPr id="37" name="Google Shape;707;p31">
            <a:extLst>
              <a:ext uri="{FF2B5EF4-FFF2-40B4-BE49-F238E27FC236}">
                <a16:creationId xmlns:a16="http://schemas.microsoft.com/office/drawing/2014/main" id="{0377F3CD-DA3B-6CB6-8AAC-710525286595}"/>
              </a:ext>
            </a:extLst>
          </p:cNvPr>
          <p:cNvPicPr preferRelativeResize="0"/>
          <p:nvPr/>
        </p:nvPicPr>
        <p:blipFill>
          <a:blip r:embed="rId7">
            <a:alphaModFix/>
          </a:blip>
          <a:stretch>
            <a:fillRect/>
          </a:stretch>
        </p:blipFill>
        <p:spPr>
          <a:xfrm>
            <a:off x="9835067" y="3305488"/>
            <a:ext cx="2356934" cy="1325776"/>
          </a:xfrm>
          <a:prstGeom prst="rect">
            <a:avLst/>
          </a:prstGeom>
          <a:noFill/>
          <a:ln>
            <a:noFill/>
          </a:ln>
        </p:spPr>
      </p:pic>
    </p:spTree>
    <p:extLst>
      <p:ext uri="{BB962C8B-B14F-4D97-AF65-F5344CB8AC3E}">
        <p14:creationId xmlns:p14="http://schemas.microsoft.com/office/powerpoint/2010/main" val="256978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14;p32">
            <a:extLst>
              <a:ext uri="{FF2B5EF4-FFF2-40B4-BE49-F238E27FC236}">
                <a16:creationId xmlns:a16="http://schemas.microsoft.com/office/drawing/2014/main" id="{2A3CE932-F7B5-0E6F-3395-CC59D13B4832}"/>
              </a:ext>
            </a:extLst>
          </p:cNvPr>
          <p:cNvSpPr txBox="1">
            <a:spLocks/>
          </p:cNvSpPr>
          <p:nvPr/>
        </p:nvSpPr>
        <p:spPr>
          <a:xfrm>
            <a:off x="257680" y="131425"/>
            <a:ext cx="78777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InfraRED - </a:t>
            </a:r>
            <a:r>
              <a:rPr lang="en-US" sz="3788" b="1" i="1">
                <a:solidFill>
                  <a:srgbClr val="D29500"/>
                </a:solidFill>
                <a:latin typeface="Arial"/>
                <a:ea typeface="Arial"/>
                <a:cs typeface="Arial"/>
                <a:sym typeface="Arial"/>
              </a:rPr>
              <a:t>COMMUNICATION </a:t>
            </a:r>
            <a:endParaRPr lang="en-US" sz="4170" dirty="0">
              <a:solidFill>
                <a:srgbClr val="D29500"/>
              </a:solidFill>
            </a:endParaRPr>
          </a:p>
        </p:txBody>
      </p:sp>
      <p:sp>
        <p:nvSpPr>
          <p:cNvPr id="5" name="Google Shape;723;p32">
            <a:extLst>
              <a:ext uri="{FF2B5EF4-FFF2-40B4-BE49-F238E27FC236}">
                <a16:creationId xmlns:a16="http://schemas.microsoft.com/office/drawing/2014/main" id="{20EABAEF-7C89-7D0F-AFD4-9CA0823CE1C5}"/>
              </a:ext>
            </a:extLst>
          </p:cNvPr>
          <p:cNvSpPr txBox="1">
            <a:spLocks/>
          </p:cNvSpPr>
          <p:nvPr/>
        </p:nvSpPr>
        <p:spPr>
          <a:xfrm>
            <a:off x="-139811" y="1275430"/>
            <a:ext cx="6324746" cy="4932330"/>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6600" indent="-288925" algn="just">
              <a:lnSpc>
                <a:spcPct val="140000"/>
              </a:lnSpc>
              <a:buClr>
                <a:srgbClr val="333333"/>
              </a:buClr>
              <a:buSzPts val="950"/>
              <a:buFont typeface="Arial"/>
              <a:buChar char="●"/>
            </a:pPr>
            <a:r>
              <a:rPr lang="en-US" sz="1400" dirty="0">
                <a:solidFill>
                  <a:srgbClr val="333333"/>
                </a:solidFill>
                <a:latin typeface="Arial"/>
                <a:ea typeface="Arial"/>
                <a:cs typeface="Arial"/>
                <a:sym typeface="Arial"/>
              </a:rPr>
              <a:t>It provides adequate speeds—up to 16Mbps.</a:t>
            </a:r>
          </a:p>
          <a:p>
            <a:pPr marL="736600" indent="-288925" algn="just">
              <a:lnSpc>
                <a:spcPct val="140000"/>
              </a:lnSpc>
              <a:spcBef>
                <a:spcPts val="0"/>
              </a:spcBef>
              <a:buClr>
                <a:srgbClr val="333333"/>
              </a:buClr>
              <a:buSzPts val="950"/>
              <a:buFont typeface="Arial"/>
              <a:buChar char="●"/>
            </a:pPr>
            <a:r>
              <a:rPr lang="en-US" sz="1400" dirty="0">
                <a:solidFill>
                  <a:srgbClr val="333333"/>
                </a:solidFill>
                <a:latin typeface="Arial"/>
                <a:ea typeface="Arial"/>
                <a:cs typeface="Arial"/>
                <a:sym typeface="Arial"/>
              </a:rPr>
              <a:t>Infrared devices use less power and therefore don’t drain batteries as much.</a:t>
            </a:r>
          </a:p>
          <a:p>
            <a:pPr marL="736600" indent="-288925" algn="just">
              <a:lnSpc>
                <a:spcPct val="140000"/>
              </a:lnSpc>
              <a:spcBef>
                <a:spcPts val="0"/>
              </a:spcBef>
              <a:buClr>
                <a:srgbClr val="333333"/>
              </a:buClr>
              <a:buSzPts val="950"/>
              <a:buFont typeface="Arial"/>
              <a:buChar char="●"/>
            </a:pPr>
            <a:r>
              <a:rPr lang="en-US" sz="1400" dirty="0">
                <a:solidFill>
                  <a:srgbClr val="333333"/>
                </a:solidFill>
                <a:latin typeface="Arial"/>
                <a:ea typeface="Arial"/>
                <a:cs typeface="Arial"/>
                <a:sym typeface="Arial"/>
              </a:rPr>
              <a:t>Infrared is a secure medium. Infrared signals typically are a direct-line implementation in a short range and therefore do not travel far outside the immediate connection. This eliminates the problem of eavesdropping or signal tampering.</a:t>
            </a:r>
          </a:p>
          <a:p>
            <a:pPr marL="736600" indent="-288925" algn="just">
              <a:lnSpc>
                <a:spcPct val="140000"/>
              </a:lnSpc>
              <a:spcBef>
                <a:spcPts val="0"/>
              </a:spcBef>
              <a:buClr>
                <a:srgbClr val="333333"/>
              </a:buClr>
              <a:buSzPts val="950"/>
              <a:buFont typeface="Arial"/>
              <a:buChar char="●"/>
            </a:pPr>
            <a:r>
              <a:rPr lang="en-US" sz="1400" dirty="0">
                <a:solidFill>
                  <a:srgbClr val="333333"/>
                </a:solidFill>
                <a:latin typeface="Arial"/>
                <a:ea typeface="Arial"/>
                <a:cs typeface="Arial"/>
                <a:sym typeface="Arial"/>
              </a:rPr>
              <a:t>Infrared is a proven technology. Infrared devices have been available for some time and as such are a proven, nonproprietary technology with an established user and support base.</a:t>
            </a:r>
          </a:p>
          <a:p>
            <a:pPr marL="736600" indent="-288925" algn="just">
              <a:lnSpc>
                <a:spcPct val="140000"/>
              </a:lnSpc>
              <a:spcBef>
                <a:spcPts val="0"/>
              </a:spcBef>
              <a:buClr>
                <a:srgbClr val="333333"/>
              </a:buClr>
              <a:buSzPts val="950"/>
              <a:buFont typeface="Arial"/>
              <a:buChar char="●"/>
            </a:pPr>
            <a:r>
              <a:rPr lang="en-US" sz="1400" dirty="0">
                <a:solidFill>
                  <a:srgbClr val="333333"/>
                </a:solidFill>
                <a:latin typeface="Arial"/>
                <a:ea typeface="Arial"/>
                <a:cs typeface="Arial"/>
                <a:sym typeface="Arial"/>
              </a:rPr>
              <a:t>It has no radio frequency interference issues or signal conflicts.</a:t>
            </a:r>
          </a:p>
          <a:p>
            <a:pPr marL="736600" indent="-288925" algn="just">
              <a:lnSpc>
                <a:spcPct val="140000"/>
              </a:lnSpc>
              <a:spcBef>
                <a:spcPts val="0"/>
              </a:spcBef>
              <a:buClr>
                <a:srgbClr val="333333"/>
              </a:buClr>
              <a:buSzPts val="950"/>
              <a:buFont typeface="Arial"/>
              <a:buChar char="●"/>
            </a:pPr>
            <a:r>
              <a:rPr lang="en-US" sz="1400" dirty="0">
                <a:solidFill>
                  <a:srgbClr val="333333"/>
                </a:solidFill>
                <a:latin typeface="Arial"/>
                <a:ea typeface="Arial"/>
                <a:cs typeface="Arial"/>
                <a:sym typeface="Arial"/>
              </a:rPr>
              <a:t>It replaces cables for many devices, such as keyboards, mice, and other peripherals.</a:t>
            </a:r>
          </a:p>
          <a:p>
            <a:pPr marL="736600" indent="-288925" algn="just">
              <a:lnSpc>
                <a:spcPct val="140000"/>
              </a:lnSpc>
              <a:spcBef>
                <a:spcPts val="0"/>
              </a:spcBef>
              <a:buClr>
                <a:srgbClr val="333333"/>
              </a:buClr>
              <a:buSzPts val="950"/>
              <a:buFont typeface="Arial"/>
              <a:buChar char="●"/>
            </a:pPr>
            <a:r>
              <a:rPr lang="en-US" sz="1400" dirty="0">
                <a:solidFill>
                  <a:srgbClr val="333333"/>
                </a:solidFill>
                <a:latin typeface="Arial"/>
                <a:ea typeface="Arial"/>
                <a:cs typeface="Arial"/>
                <a:sym typeface="Arial"/>
              </a:rPr>
              <a:t>It uses a dispersed mode or a direct line-of-sight transmission.</a:t>
            </a:r>
          </a:p>
          <a:p>
            <a:pPr marL="736600" indent="-288925" algn="just">
              <a:lnSpc>
                <a:spcPct val="140000"/>
              </a:lnSpc>
              <a:spcBef>
                <a:spcPts val="0"/>
              </a:spcBef>
              <a:buClr>
                <a:srgbClr val="333333"/>
              </a:buClr>
              <a:buSzPts val="950"/>
              <a:buFont typeface="Arial"/>
              <a:buChar char="●"/>
            </a:pPr>
            <a:r>
              <a:rPr lang="en-US" sz="1400" dirty="0">
                <a:solidFill>
                  <a:srgbClr val="333333"/>
                </a:solidFill>
                <a:latin typeface="Arial"/>
                <a:ea typeface="Arial"/>
                <a:cs typeface="Arial"/>
                <a:sym typeface="Arial"/>
              </a:rPr>
              <a:t>Transmissions travel over short distances.</a:t>
            </a:r>
          </a:p>
          <a:p>
            <a:pPr marL="0" indent="0" algn="just">
              <a:spcAft>
                <a:spcPts val="1600"/>
              </a:spcAft>
              <a:buFont typeface="Arial" panose="020B0604020202020204" pitchFamily="34" charset="0"/>
              <a:buNone/>
            </a:pPr>
            <a:endParaRPr lang="en-US" sz="1400" dirty="0"/>
          </a:p>
        </p:txBody>
      </p:sp>
      <p:sp>
        <p:nvSpPr>
          <p:cNvPr id="6" name="Google Shape;724;p32">
            <a:extLst>
              <a:ext uri="{FF2B5EF4-FFF2-40B4-BE49-F238E27FC236}">
                <a16:creationId xmlns:a16="http://schemas.microsoft.com/office/drawing/2014/main" id="{E8500322-414D-5AFA-75A8-A6B209FB0BCF}"/>
              </a:ext>
            </a:extLst>
          </p:cNvPr>
          <p:cNvSpPr txBox="1">
            <a:spLocks/>
          </p:cNvSpPr>
          <p:nvPr/>
        </p:nvSpPr>
        <p:spPr>
          <a:xfrm>
            <a:off x="5910615" y="1353995"/>
            <a:ext cx="6324746" cy="4048410"/>
          </a:xfrm>
          <a:prstGeom prst="rect">
            <a:avLst/>
          </a:prstGeom>
        </p:spPr>
        <p:txBody>
          <a:bodyPr spcFirstLastPara="1" wrap="square" lIns="121900" tIns="121900" rIns="121900" bIns="1219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lgn="just">
              <a:lnSpc>
                <a:spcPct val="140000"/>
              </a:lnSpc>
              <a:spcBef>
                <a:spcPts val="0"/>
              </a:spcBef>
              <a:buFont typeface="Arial" panose="020B0604020202020204" pitchFamily="34" charset="0"/>
              <a:buNone/>
            </a:pPr>
            <a:r>
              <a:rPr lang="en-US" sz="2000" b="1" dirty="0">
                <a:solidFill>
                  <a:srgbClr val="333333"/>
                </a:solidFill>
                <a:latin typeface="Arial"/>
                <a:ea typeface="Arial"/>
                <a:cs typeface="Arial"/>
                <a:sym typeface="Arial"/>
              </a:rPr>
              <a:t>Advantages</a:t>
            </a:r>
          </a:p>
          <a:p>
            <a:pPr marL="736600" indent="-288925" algn="just">
              <a:lnSpc>
                <a:spcPct val="140000"/>
              </a:lnSpc>
              <a:buClr>
                <a:srgbClr val="333333"/>
              </a:buClr>
              <a:buSzPts val="950"/>
              <a:buFont typeface="Arial"/>
              <a:buChar char="●"/>
            </a:pPr>
            <a:r>
              <a:rPr lang="en-US" sz="1400" dirty="0">
                <a:solidFill>
                  <a:srgbClr val="333333"/>
                </a:solidFill>
                <a:latin typeface="Arial"/>
                <a:ea typeface="Arial"/>
                <a:cs typeface="Arial"/>
                <a:sym typeface="Arial"/>
              </a:rPr>
              <a:t>Simple to implement</a:t>
            </a:r>
          </a:p>
          <a:p>
            <a:pPr marL="736600" indent="-288925" algn="just">
              <a:lnSpc>
                <a:spcPct val="140000"/>
              </a:lnSpc>
              <a:spcBef>
                <a:spcPts val="0"/>
              </a:spcBef>
              <a:buClr>
                <a:srgbClr val="333333"/>
              </a:buClr>
              <a:buSzPts val="950"/>
              <a:buFont typeface="Arial"/>
              <a:buChar char="●"/>
            </a:pPr>
            <a:r>
              <a:rPr lang="en-US" sz="1400" dirty="0">
                <a:solidFill>
                  <a:srgbClr val="333333"/>
                </a:solidFill>
                <a:latin typeface="Arial"/>
                <a:ea typeface="Arial"/>
                <a:cs typeface="Arial"/>
                <a:sym typeface="Arial"/>
              </a:rPr>
              <a:t> Low power consumption</a:t>
            </a:r>
          </a:p>
          <a:p>
            <a:pPr marL="736600" indent="-288925" algn="just">
              <a:lnSpc>
                <a:spcPct val="140000"/>
              </a:lnSpc>
              <a:spcBef>
                <a:spcPts val="0"/>
              </a:spcBef>
              <a:buClr>
                <a:srgbClr val="333333"/>
              </a:buClr>
              <a:buSzPts val="950"/>
              <a:buFont typeface="Arial"/>
              <a:buChar char="●"/>
            </a:pPr>
            <a:r>
              <a:rPr lang="en-US" sz="1400" dirty="0">
                <a:solidFill>
                  <a:srgbClr val="333333"/>
                </a:solidFill>
                <a:latin typeface="Arial"/>
                <a:ea typeface="Arial"/>
                <a:cs typeface="Arial"/>
                <a:sym typeface="Arial"/>
              </a:rPr>
              <a:t> Invulnerability to interference from traditional sources such as RF</a:t>
            </a:r>
          </a:p>
          <a:p>
            <a:pPr marL="736600" indent="-288925" algn="just">
              <a:lnSpc>
                <a:spcPct val="140000"/>
              </a:lnSpc>
              <a:spcBef>
                <a:spcPts val="0"/>
              </a:spcBef>
              <a:buClr>
                <a:srgbClr val="333333"/>
              </a:buClr>
              <a:buSzPts val="950"/>
              <a:buFont typeface="Arial"/>
              <a:buChar char="●"/>
            </a:pPr>
            <a:r>
              <a:rPr lang="en-US" sz="1400" dirty="0">
                <a:solidFill>
                  <a:srgbClr val="333333"/>
                </a:solidFill>
                <a:latin typeface="Arial"/>
                <a:ea typeface="Arial"/>
                <a:cs typeface="Arial"/>
                <a:sym typeface="Arial"/>
              </a:rPr>
              <a:t> Signals cannot be jammed (diffused)</a:t>
            </a:r>
          </a:p>
          <a:p>
            <a:pPr marL="736600" indent="-288925" algn="just">
              <a:lnSpc>
                <a:spcPct val="140000"/>
              </a:lnSpc>
              <a:spcBef>
                <a:spcPts val="0"/>
              </a:spcBef>
              <a:buClr>
                <a:srgbClr val="333333"/>
              </a:buClr>
              <a:buSzPts val="950"/>
              <a:buFont typeface="Arial"/>
              <a:buChar char="●"/>
            </a:pPr>
            <a:r>
              <a:rPr lang="en-US" sz="1400" dirty="0">
                <a:solidFill>
                  <a:srgbClr val="333333"/>
                </a:solidFill>
                <a:latin typeface="Arial"/>
                <a:ea typeface="Arial"/>
                <a:cs typeface="Arial"/>
                <a:sym typeface="Arial"/>
              </a:rPr>
              <a:t> User can move his/her station without reconfiguring the network</a:t>
            </a:r>
          </a:p>
          <a:p>
            <a:pPr marL="736600" indent="-288925" algn="just">
              <a:lnSpc>
                <a:spcPct val="140000"/>
              </a:lnSpc>
              <a:spcBef>
                <a:spcPts val="0"/>
              </a:spcBef>
              <a:buClr>
                <a:srgbClr val="333333"/>
              </a:buClr>
              <a:buSzPts val="950"/>
              <a:buFont typeface="Arial"/>
              <a:buChar char="●"/>
            </a:pPr>
            <a:r>
              <a:rPr lang="en-US" sz="1400" dirty="0">
                <a:solidFill>
                  <a:srgbClr val="333333"/>
                </a:solidFill>
                <a:latin typeface="Arial"/>
                <a:ea typeface="Arial"/>
                <a:cs typeface="Arial"/>
                <a:sym typeface="Arial"/>
              </a:rPr>
              <a:t> Infrared frequencies are free and available to anyone who wants to  </a:t>
            </a:r>
          </a:p>
          <a:p>
            <a:pPr marL="447675" indent="0" algn="just">
              <a:lnSpc>
                <a:spcPct val="140000"/>
              </a:lnSpc>
              <a:spcBef>
                <a:spcPts val="0"/>
              </a:spcBef>
              <a:buClr>
                <a:srgbClr val="333333"/>
              </a:buClr>
              <a:buSzPts val="950"/>
              <a:buNone/>
            </a:pPr>
            <a:r>
              <a:rPr lang="en-US" sz="1400" dirty="0">
                <a:solidFill>
                  <a:srgbClr val="333333"/>
                </a:solidFill>
                <a:latin typeface="Arial"/>
                <a:ea typeface="Arial"/>
                <a:cs typeface="Arial"/>
                <a:sym typeface="Arial"/>
              </a:rPr>
              <a:t>       use them</a:t>
            </a:r>
          </a:p>
          <a:p>
            <a:pPr marL="736600" indent="-288925" algn="just">
              <a:lnSpc>
                <a:spcPct val="140000"/>
              </a:lnSpc>
              <a:spcBef>
                <a:spcPts val="0"/>
              </a:spcBef>
              <a:buClr>
                <a:srgbClr val="333333"/>
              </a:buClr>
              <a:buSzPts val="950"/>
              <a:buFont typeface="Arial"/>
              <a:buChar char="●"/>
            </a:pPr>
            <a:r>
              <a:rPr lang="en-US" sz="1400" dirty="0">
                <a:solidFill>
                  <a:srgbClr val="333333"/>
                </a:solidFill>
                <a:latin typeface="Arial"/>
                <a:ea typeface="Arial"/>
                <a:cs typeface="Arial"/>
                <a:sym typeface="Arial"/>
              </a:rPr>
              <a:t> One time cost of equipment and installation</a:t>
            </a:r>
            <a:endParaRPr lang="en-US" sz="1400" dirty="0"/>
          </a:p>
        </p:txBody>
      </p:sp>
    </p:spTree>
    <p:extLst>
      <p:ext uri="{BB962C8B-B14F-4D97-AF65-F5344CB8AC3E}">
        <p14:creationId xmlns:p14="http://schemas.microsoft.com/office/powerpoint/2010/main" val="1167690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2;p33">
            <a:extLst>
              <a:ext uri="{FF2B5EF4-FFF2-40B4-BE49-F238E27FC236}">
                <a16:creationId xmlns:a16="http://schemas.microsoft.com/office/drawing/2014/main" id="{AE7548D9-E1D9-1226-36D5-EEE34EB8B7DC}"/>
              </a:ext>
            </a:extLst>
          </p:cNvPr>
          <p:cNvSpPr txBox="1">
            <a:spLocks/>
          </p:cNvSpPr>
          <p:nvPr/>
        </p:nvSpPr>
        <p:spPr>
          <a:xfrm>
            <a:off x="196720" y="121265"/>
            <a:ext cx="78777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Power supply &amp; </a:t>
            </a:r>
            <a:r>
              <a:rPr lang="en-US" sz="3788" b="1" i="1">
                <a:solidFill>
                  <a:srgbClr val="D29500"/>
                </a:solidFill>
                <a:latin typeface="Arial"/>
                <a:ea typeface="Arial"/>
                <a:cs typeface="Arial"/>
                <a:sym typeface="Arial"/>
              </a:rPr>
              <a:t>Life expectancy  </a:t>
            </a:r>
            <a:endParaRPr lang="en-US" sz="4170" dirty="0">
              <a:solidFill>
                <a:srgbClr val="D29500"/>
              </a:solidFill>
            </a:endParaRPr>
          </a:p>
        </p:txBody>
      </p:sp>
      <p:sp>
        <p:nvSpPr>
          <p:cNvPr id="3" name="Google Shape;731;p33">
            <a:extLst>
              <a:ext uri="{FF2B5EF4-FFF2-40B4-BE49-F238E27FC236}">
                <a16:creationId xmlns:a16="http://schemas.microsoft.com/office/drawing/2014/main" id="{DCE6361B-DBDD-ED09-070F-7091ABE88AD9}"/>
              </a:ext>
            </a:extLst>
          </p:cNvPr>
          <p:cNvSpPr/>
          <p:nvPr/>
        </p:nvSpPr>
        <p:spPr>
          <a:xfrm>
            <a:off x="616960" y="4123030"/>
            <a:ext cx="3951300" cy="1515300"/>
          </a:xfrm>
          <a:prstGeom prst="rect">
            <a:avLst/>
          </a:prstGeom>
          <a:solidFill>
            <a:srgbClr val="F3F3F3"/>
          </a:solidFill>
          <a:ln w="19050" cap="flat" cmpd="sng">
            <a:solidFill>
              <a:srgbClr val="D29500"/>
            </a:solidFill>
            <a:prstDash val="dot"/>
            <a:round/>
            <a:headEnd type="none" w="sm" len="sm"/>
            <a:tailEnd type="none" w="sm" len="sm"/>
          </a:ln>
          <a:effectLst>
            <a:outerShdw blurRad="300038" dist="57150" dir="108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29500"/>
              </a:solidFill>
            </a:endParaRPr>
          </a:p>
        </p:txBody>
      </p:sp>
      <p:sp>
        <p:nvSpPr>
          <p:cNvPr id="4" name="Google Shape;741;p33">
            <a:extLst>
              <a:ext uri="{FF2B5EF4-FFF2-40B4-BE49-F238E27FC236}">
                <a16:creationId xmlns:a16="http://schemas.microsoft.com/office/drawing/2014/main" id="{C567A77B-2F09-685F-66F7-945A82C0E86E}"/>
              </a:ext>
            </a:extLst>
          </p:cNvPr>
          <p:cNvSpPr txBox="1"/>
          <p:nvPr/>
        </p:nvSpPr>
        <p:spPr>
          <a:xfrm>
            <a:off x="475310" y="1508355"/>
            <a:ext cx="5613900" cy="2147100"/>
          </a:xfrm>
          <a:prstGeom prst="rect">
            <a:avLst/>
          </a:prstGeom>
          <a:noFill/>
          <a:ln>
            <a:noFill/>
          </a:ln>
        </p:spPr>
        <p:txBody>
          <a:bodyPr spcFirstLastPara="1" wrap="square" lIns="91425" tIns="91425" rIns="91425" bIns="91425" anchor="t" anchorCtr="0">
            <a:spAutoFit/>
          </a:bodyPr>
          <a:lstStyle/>
          <a:p>
            <a:pPr marL="457200" lvl="0" indent="-323850" algn="l" rtl="0">
              <a:lnSpc>
                <a:spcPct val="150000"/>
              </a:lnSpc>
              <a:spcBef>
                <a:spcPts val="0"/>
              </a:spcBef>
              <a:spcAft>
                <a:spcPts val="0"/>
              </a:spcAft>
              <a:buClr>
                <a:srgbClr val="333333"/>
              </a:buClr>
              <a:buSzPts val="1500"/>
              <a:buFont typeface="Roboto"/>
              <a:buChar char="❏"/>
            </a:pPr>
            <a:r>
              <a:rPr lang="en-US" sz="1500">
                <a:solidFill>
                  <a:srgbClr val="333333"/>
                </a:solidFill>
                <a:latin typeface="Roboto"/>
                <a:ea typeface="Roboto"/>
                <a:cs typeface="Roboto"/>
                <a:sym typeface="Roboto"/>
              </a:rPr>
              <a:t>Power supply through </a:t>
            </a:r>
            <a:r>
              <a:rPr lang="en-US" sz="1500" b="1">
                <a:solidFill>
                  <a:srgbClr val="333333"/>
                </a:solidFill>
                <a:latin typeface="Roboto"/>
                <a:ea typeface="Roboto"/>
                <a:cs typeface="Roboto"/>
                <a:sym typeface="Roboto"/>
              </a:rPr>
              <a:t>battery</a:t>
            </a:r>
            <a:endParaRPr sz="1500" b="1">
              <a:solidFill>
                <a:srgbClr val="333333"/>
              </a:solidFill>
              <a:latin typeface="Roboto"/>
              <a:ea typeface="Roboto"/>
              <a:cs typeface="Roboto"/>
              <a:sym typeface="Roboto"/>
            </a:endParaRPr>
          </a:p>
          <a:p>
            <a:pPr marL="457200" lvl="0" indent="-323850" algn="l" rtl="0">
              <a:lnSpc>
                <a:spcPct val="150000"/>
              </a:lnSpc>
              <a:spcBef>
                <a:spcPts val="0"/>
              </a:spcBef>
              <a:spcAft>
                <a:spcPts val="0"/>
              </a:spcAft>
              <a:buClr>
                <a:srgbClr val="333333"/>
              </a:buClr>
              <a:buSzPts val="1500"/>
              <a:buFont typeface="Roboto"/>
              <a:buChar char="❏"/>
            </a:pPr>
            <a:r>
              <a:rPr lang="en-US" sz="1500" b="1">
                <a:solidFill>
                  <a:srgbClr val="333333"/>
                </a:solidFill>
                <a:latin typeface="Roboto"/>
                <a:ea typeface="Roboto"/>
                <a:cs typeface="Roboto"/>
                <a:sym typeface="Roboto"/>
              </a:rPr>
              <a:t>Real long duration tests</a:t>
            </a:r>
            <a:r>
              <a:rPr lang="en-US" sz="1500">
                <a:solidFill>
                  <a:srgbClr val="333333"/>
                </a:solidFill>
                <a:latin typeface="Roboto"/>
                <a:ea typeface="Roboto"/>
                <a:cs typeface="Roboto"/>
                <a:sym typeface="Roboto"/>
              </a:rPr>
              <a:t> have shown the following discharging trends</a:t>
            </a:r>
            <a:endParaRPr sz="1500">
              <a:solidFill>
                <a:srgbClr val="333333"/>
              </a:solidFill>
              <a:latin typeface="Roboto"/>
              <a:ea typeface="Roboto"/>
              <a:cs typeface="Roboto"/>
              <a:sym typeface="Roboto"/>
            </a:endParaRPr>
          </a:p>
          <a:p>
            <a:pPr marL="457200" lvl="0" indent="-323850" algn="l" rtl="0">
              <a:lnSpc>
                <a:spcPct val="150000"/>
              </a:lnSpc>
              <a:spcBef>
                <a:spcPts val="0"/>
              </a:spcBef>
              <a:spcAft>
                <a:spcPts val="0"/>
              </a:spcAft>
              <a:buClr>
                <a:srgbClr val="333333"/>
              </a:buClr>
              <a:buSzPts val="1500"/>
              <a:buFont typeface="Roboto"/>
              <a:buChar char="❏"/>
            </a:pPr>
            <a:r>
              <a:rPr lang="en-US" sz="1500">
                <a:solidFill>
                  <a:srgbClr val="333333"/>
                </a:solidFill>
                <a:latin typeface="Roboto"/>
                <a:ea typeface="Roboto"/>
                <a:cs typeface="Roboto"/>
                <a:sym typeface="Roboto"/>
              </a:rPr>
              <a:t>Discharge with 30k Ohm resistance and 2.5V cut off</a:t>
            </a:r>
            <a:endParaRPr sz="1500">
              <a:solidFill>
                <a:srgbClr val="333333"/>
              </a:solidFill>
              <a:latin typeface="Roboto"/>
              <a:ea typeface="Roboto"/>
              <a:cs typeface="Roboto"/>
              <a:sym typeface="Roboto"/>
            </a:endParaRPr>
          </a:p>
          <a:p>
            <a:pPr marL="457200" lvl="0" indent="-323850" algn="l" rtl="0">
              <a:lnSpc>
                <a:spcPct val="150000"/>
              </a:lnSpc>
              <a:spcBef>
                <a:spcPts val="0"/>
              </a:spcBef>
              <a:spcAft>
                <a:spcPts val="0"/>
              </a:spcAft>
              <a:buClr>
                <a:srgbClr val="333333"/>
              </a:buClr>
              <a:buSzPts val="1500"/>
              <a:buFont typeface="Roboto"/>
              <a:buChar char="❏"/>
            </a:pPr>
            <a:r>
              <a:rPr lang="en-US" sz="1500">
                <a:solidFill>
                  <a:srgbClr val="333333"/>
                </a:solidFill>
                <a:latin typeface="Roboto"/>
                <a:ea typeface="Roboto"/>
                <a:cs typeface="Roboto"/>
                <a:sym typeface="Roboto"/>
              </a:rPr>
              <a:t>Actual </a:t>
            </a:r>
            <a:r>
              <a:rPr lang="en-US" sz="1500" b="1">
                <a:solidFill>
                  <a:srgbClr val="333333"/>
                </a:solidFill>
                <a:latin typeface="Roboto"/>
                <a:ea typeface="Roboto"/>
                <a:cs typeface="Roboto"/>
                <a:sym typeface="Roboto"/>
              </a:rPr>
              <a:t>cut off is 1.8V</a:t>
            </a:r>
            <a:endParaRPr sz="1500" b="1">
              <a:solidFill>
                <a:srgbClr val="333333"/>
              </a:solidFill>
              <a:latin typeface="Roboto"/>
              <a:ea typeface="Roboto"/>
              <a:cs typeface="Roboto"/>
              <a:sym typeface="Roboto"/>
            </a:endParaRPr>
          </a:p>
          <a:p>
            <a:pPr marL="457200" lvl="0" indent="-323850" algn="l" rtl="0">
              <a:lnSpc>
                <a:spcPct val="150000"/>
              </a:lnSpc>
              <a:spcBef>
                <a:spcPts val="0"/>
              </a:spcBef>
              <a:spcAft>
                <a:spcPts val="0"/>
              </a:spcAft>
              <a:buClr>
                <a:srgbClr val="333333"/>
              </a:buClr>
              <a:buSzPts val="1500"/>
              <a:buFont typeface="Roboto"/>
              <a:buChar char="❏"/>
            </a:pPr>
            <a:r>
              <a:rPr lang="en-US" sz="1500">
                <a:solidFill>
                  <a:srgbClr val="333333"/>
                </a:solidFill>
                <a:latin typeface="Roboto"/>
                <a:ea typeface="Roboto"/>
                <a:cs typeface="Roboto"/>
                <a:sym typeface="Roboto"/>
              </a:rPr>
              <a:t>Device </a:t>
            </a:r>
            <a:r>
              <a:rPr lang="en-US" sz="1500" b="1">
                <a:solidFill>
                  <a:srgbClr val="333333"/>
                </a:solidFill>
                <a:latin typeface="Roboto"/>
                <a:ea typeface="Roboto"/>
                <a:cs typeface="Roboto"/>
                <a:sym typeface="Roboto"/>
              </a:rPr>
              <a:t>report battery level every 2 hours</a:t>
            </a:r>
            <a:endParaRPr sz="1500" b="1">
              <a:solidFill>
                <a:srgbClr val="333333"/>
              </a:solidFill>
              <a:latin typeface="Roboto"/>
              <a:ea typeface="Roboto"/>
              <a:cs typeface="Roboto"/>
              <a:sym typeface="Roboto"/>
            </a:endParaRPr>
          </a:p>
        </p:txBody>
      </p:sp>
      <p:grpSp>
        <p:nvGrpSpPr>
          <p:cNvPr id="5" name="Google Shape;742;p33">
            <a:extLst>
              <a:ext uri="{FF2B5EF4-FFF2-40B4-BE49-F238E27FC236}">
                <a16:creationId xmlns:a16="http://schemas.microsoft.com/office/drawing/2014/main" id="{33CCDEC5-4719-B125-54A7-FCF34CE83720}"/>
              </a:ext>
            </a:extLst>
          </p:cNvPr>
          <p:cNvGrpSpPr/>
          <p:nvPr/>
        </p:nvGrpSpPr>
        <p:grpSpPr>
          <a:xfrm>
            <a:off x="5816010" y="1292555"/>
            <a:ext cx="5943062" cy="4345800"/>
            <a:chOff x="6216575" y="1329500"/>
            <a:chExt cx="5943062" cy="4345800"/>
          </a:xfrm>
        </p:grpSpPr>
        <p:sp>
          <p:nvSpPr>
            <p:cNvPr id="6" name="Google Shape;743;p33">
              <a:extLst>
                <a:ext uri="{FF2B5EF4-FFF2-40B4-BE49-F238E27FC236}">
                  <a16:creationId xmlns:a16="http://schemas.microsoft.com/office/drawing/2014/main" id="{86E30588-5275-E3EB-6476-9E6B65C6FF7E}"/>
                </a:ext>
              </a:extLst>
            </p:cNvPr>
            <p:cNvSpPr/>
            <p:nvPr/>
          </p:nvSpPr>
          <p:spPr>
            <a:xfrm>
              <a:off x="6216575" y="1329500"/>
              <a:ext cx="5824200" cy="4345800"/>
            </a:xfrm>
            <a:prstGeom prst="roundRect">
              <a:avLst>
                <a:gd name="adj" fmla="val 740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744;p33">
              <a:extLst>
                <a:ext uri="{FF2B5EF4-FFF2-40B4-BE49-F238E27FC236}">
                  <a16:creationId xmlns:a16="http://schemas.microsoft.com/office/drawing/2014/main" id="{1DD76F2F-173E-753C-02D0-2093BBBB3F5F}"/>
                </a:ext>
              </a:extLst>
            </p:cNvPr>
            <p:cNvGrpSpPr/>
            <p:nvPr/>
          </p:nvGrpSpPr>
          <p:grpSpPr>
            <a:xfrm>
              <a:off x="6312446" y="1537414"/>
              <a:ext cx="5847191" cy="4087981"/>
              <a:chOff x="5546228" y="1838075"/>
              <a:chExt cx="6384094" cy="4463349"/>
            </a:xfrm>
          </p:grpSpPr>
          <p:pic>
            <p:nvPicPr>
              <p:cNvPr id="8" name="Google Shape;745;p33">
                <a:extLst>
                  <a:ext uri="{FF2B5EF4-FFF2-40B4-BE49-F238E27FC236}">
                    <a16:creationId xmlns:a16="http://schemas.microsoft.com/office/drawing/2014/main" id="{A0278DDB-5178-0AB6-B055-6D8589652795}"/>
                  </a:ext>
                </a:extLst>
              </p:cNvPr>
              <p:cNvPicPr preferRelativeResize="0"/>
              <p:nvPr/>
            </p:nvPicPr>
            <p:blipFill rotWithShape="1">
              <a:blip r:embed="rId2">
                <a:alphaModFix/>
              </a:blip>
              <a:srcRect l="897" t="1713" r="2567" b="1500"/>
              <a:stretch/>
            </p:blipFill>
            <p:spPr>
              <a:xfrm>
                <a:off x="5927175" y="1838075"/>
                <a:ext cx="5573125" cy="4463349"/>
              </a:xfrm>
              <a:prstGeom prst="rect">
                <a:avLst/>
              </a:prstGeom>
              <a:noFill/>
              <a:ln>
                <a:noFill/>
              </a:ln>
            </p:spPr>
          </p:pic>
          <p:sp>
            <p:nvSpPr>
              <p:cNvPr id="9" name="Google Shape;746;p33">
                <a:extLst>
                  <a:ext uri="{FF2B5EF4-FFF2-40B4-BE49-F238E27FC236}">
                    <a16:creationId xmlns:a16="http://schemas.microsoft.com/office/drawing/2014/main" id="{5B520D02-AEA8-6E35-BF7F-122D9E9E569C}"/>
                  </a:ext>
                </a:extLst>
              </p:cNvPr>
              <p:cNvSpPr txBox="1"/>
              <p:nvPr/>
            </p:nvSpPr>
            <p:spPr>
              <a:xfrm>
                <a:off x="11275422" y="5700092"/>
                <a:ext cx="654900" cy="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rgbClr val="595959"/>
                    </a:solidFill>
                    <a:latin typeface="Roboto"/>
                    <a:ea typeface="Roboto"/>
                    <a:cs typeface="Roboto"/>
                    <a:sym typeface="Roboto"/>
                  </a:rPr>
                  <a:t>Days</a:t>
                </a:r>
                <a:endParaRPr sz="1100" b="1">
                  <a:solidFill>
                    <a:srgbClr val="595959"/>
                  </a:solidFill>
                  <a:latin typeface="Roboto"/>
                  <a:ea typeface="Roboto"/>
                  <a:cs typeface="Roboto"/>
                  <a:sym typeface="Roboto"/>
                </a:endParaRPr>
              </a:p>
            </p:txBody>
          </p:sp>
          <p:sp>
            <p:nvSpPr>
              <p:cNvPr id="10" name="Google Shape;747;p33">
                <a:extLst>
                  <a:ext uri="{FF2B5EF4-FFF2-40B4-BE49-F238E27FC236}">
                    <a16:creationId xmlns:a16="http://schemas.microsoft.com/office/drawing/2014/main" id="{0A55E620-7904-600C-AEA4-2610C34CCB7F}"/>
                  </a:ext>
                </a:extLst>
              </p:cNvPr>
              <p:cNvSpPr txBox="1"/>
              <p:nvPr/>
            </p:nvSpPr>
            <p:spPr>
              <a:xfrm rot="-5400000">
                <a:off x="4788878" y="3669219"/>
                <a:ext cx="1917900" cy="40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595959"/>
                    </a:solidFill>
                    <a:latin typeface="Roboto"/>
                    <a:ea typeface="Roboto"/>
                    <a:cs typeface="Roboto"/>
                    <a:sym typeface="Roboto"/>
                  </a:rPr>
                  <a:t>Capacity retention / %</a:t>
                </a:r>
                <a:endParaRPr sz="1200" b="1">
                  <a:solidFill>
                    <a:srgbClr val="595959"/>
                  </a:solidFill>
                  <a:latin typeface="Roboto"/>
                  <a:ea typeface="Roboto"/>
                  <a:cs typeface="Roboto"/>
                  <a:sym typeface="Roboto"/>
                </a:endParaRPr>
              </a:p>
            </p:txBody>
          </p:sp>
        </p:grpSp>
      </p:grpSp>
      <p:sp>
        <p:nvSpPr>
          <p:cNvPr id="11" name="Google Shape;748;p33">
            <a:extLst>
              <a:ext uri="{FF2B5EF4-FFF2-40B4-BE49-F238E27FC236}">
                <a16:creationId xmlns:a16="http://schemas.microsoft.com/office/drawing/2014/main" id="{225AE274-0585-8131-F10E-1D3B9C927FFB}"/>
              </a:ext>
            </a:extLst>
          </p:cNvPr>
          <p:cNvSpPr txBox="1"/>
          <p:nvPr/>
        </p:nvSpPr>
        <p:spPr>
          <a:xfrm>
            <a:off x="974360" y="4264918"/>
            <a:ext cx="3000000" cy="1231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600"/>
              </a:spcAft>
              <a:buNone/>
            </a:pPr>
            <a:r>
              <a:rPr lang="en-US" sz="1700">
                <a:solidFill>
                  <a:srgbClr val="434343"/>
                </a:solidFill>
                <a:latin typeface="Roboto Black"/>
                <a:ea typeface="Roboto Black"/>
                <a:cs typeface="Roboto Black"/>
                <a:sym typeface="Roboto Black"/>
              </a:rPr>
              <a:t>LIFE EXPECTANCY RESULTS</a:t>
            </a:r>
            <a:br>
              <a:rPr lang="en-US" sz="1700" b="1">
                <a:solidFill>
                  <a:srgbClr val="434343"/>
                </a:solidFill>
                <a:latin typeface="Roboto"/>
                <a:ea typeface="Roboto"/>
                <a:cs typeface="Roboto"/>
                <a:sym typeface="Roboto"/>
              </a:rPr>
            </a:br>
            <a:br>
              <a:rPr lang="en-US" sz="1700" b="1">
                <a:solidFill>
                  <a:srgbClr val="434343"/>
                </a:solidFill>
                <a:latin typeface="Roboto"/>
                <a:ea typeface="Roboto"/>
                <a:cs typeface="Roboto"/>
                <a:sym typeface="Roboto"/>
              </a:rPr>
            </a:br>
            <a:r>
              <a:rPr lang="en-US" sz="1700">
                <a:solidFill>
                  <a:srgbClr val="434343"/>
                </a:solidFill>
                <a:latin typeface="Roboto"/>
                <a:ea typeface="Roboto"/>
                <a:cs typeface="Roboto"/>
                <a:sym typeface="Roboto"/>
              </a:rPr>
              <a:t>Up to 100*C : &gt;10 years</a:t>
            </a:r>
            <a:br>
              <a:rPr lang="en-US" sz="1700">
                <a:solidFill>
                  <a:srgbClr val="434343"/>
                </a:solidFill>
                <a:latin typeface="Roboto"/>
                <a:ea typeface="Roboto"/>
                <a:cs typeface="Roboto"/>
                <a:sym typeface="Roboto"/>
              </a:rPr>
            </a:br>
            <a:r>
              <a:rPr lang="en-US" sz="1700">
                <a:solidFill>
                  <a:srgbClr val="434343"/>
                </a:solidFill>
                <a:latin typeface="Roboto"/>
                <a:ea typeface="Roboto"/>
                <a:cs typeface="Roboto"/>
                <a:sym typeface="Roboto"/>
              </a:rPr>
              <a:t>125*C : &gt; 6 years</a:t>
            </a:r>
            <a:endParaRPr/>
          </a:p>
        </p:txBody>
      </p:sp>
    </p:spTree>
    <p:extLst>
      <p:ext uri="{BB962C8B-B14F-4D97-AF65-F5344CB8AC3E}">
        <p14:creationId xmlns:p14="http://schemas.microsoft.com/office/powerpoint/2010/main" val="2470966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57;p34">
            <a:extLst>
              <a:ext uri="{FF2B5EF4-FFF2-40B4-BE49-F238E27FC236}">
                <a16:creationId xmlns:a16="http://schemas.microsoft.com/office/drawing/2014/main" id="{4B553855-3977-C6D8-CA8E-DD4863F64671}"/>
              </a:ext>
            </a:extLst>
          </p:cNvPr>
          <p:cNvSpPr txBox="1">
            <a:spLocks/>
          </p:cNvSpPr>
          <p:nvPr/>
        </p:nvSpPr>
        <p:spPr>
          <a:xfrm>
            <a:off x="105280" y="172065"/>
            <a:ext cx="102834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200" b="1" i="1" dirty="0">
                <a:solidFill>
                  <a:srgbClr val="333333"/>
                </a:solidFill>
                <a:latin typeface="Arial"/>
                <a:ea typeface="Arial"/>
                <a:cs typeface="Arial"/>
                <a:sym typeface="Arial"/>
              </a:rPr>
              <a:t>Triggering Time </a:t>
            </a:r>
            <a:r>
              <a:rPr lang="en-US" sz="3200" b="1" i="1" u="sng" dirty="0">
                <a:solidFill>
                  <a:srgbClr val="333333"/>
                </a:solidFill>
                <a:latin typeface="Arial"/>
                <a:ea typeface="Arial"/>
                <a:cs typeface="Arial"/>
                <a:sym typeface="Arial"/>
              </a:rPr>
              <a:t>vs</a:t>
            </a:r>
            <a:r>
              <a:rPr lang="en-US" sz="3200" b="1" i="1" dirty="0">
                <a:solidFill>
                  <a:srgbClr val="333333"/>
                </a:solidFill>
                <a:latin typeface="Arial"/>
                <a:ea typeface="Arial"/>
                <a:cs typeface="Arial"/>
                <a:sym typeface="Arial"/>
              </a:rPr>
              <a:t> </a:t>
            </a:r>
            <a:r>
              <a:rPr lang="en-US" sz="3200" b="1" i="1" dirty="0">
                <a:solidFill>
                  <a:srgbClr val="D29500"/>
                </a:solidFill>
                <a:latin typeface="Arial"/>
                <a:ea typeface="Arial"/>
                <a:cs typeface="Arial"/>
                <a:sym typeface="Arial"/>
              </a:rPr>
              <a:t>Temperature Rise Rate  </a:t>
            </a:r>
            <a:endParaRPr lang="en-US" sz="3200" dirty="0">
              <a:solidFill>
                <a:srgbClr val="D29500"/>
              </a:solidFill>
            </a:endParaRPr>
          </a:p>
        </p:txBody>
      </p:sp>
      <p:sp>
        <p:nvSpPr>
          <p:cNvPr id="4" name="Google Shape;756;p34">
            <a:extLst>
              <a:ext uri="{FF2B5EF4-FFF2-40B4-BE49-F238E27FC236}">
                <a16:creationId xmlns:a16="http://schemas.microsoft.com/office/drawing/2014/main" id="{435CBD45-532E-941F-84F9-8B7C8831E273}"/>
              </a:ext>
            </a:extLst>
          </p:cNvPr>
          <p:cNvSpPr/>
          <p:nvPr/>
        </p:nvSpPr>
        <p:spPr>
          <a:xfrm>
            <a:off x="2193375" y="1423440"/>
            <a:ext cx="7409400" cy="5239800"/>
          </a:xfrm>
          <a:prstGeom prst="roundRect">
            <a:avLst>
              <a:gd name="adj" fmla="val 740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Google Shape;766;p34">
            <a:extLst>
              <a:ext uri="{FF2B5EF4-FFF2-40B4-BE49-F238E27FC236}">
                <a16:creationId xmlns:a16="http://schemas.microsoft.com/office/drawing/2014/main" id="{2B6F0F15-1FF4-AC62-53BB-1953033F6BEE}"/>
              </a:ext>
            </a:extLst>
          </p:cNvPr>
          <p:cNvPicPr preferRelativeResize="0"/>
          <p:nvPr/>
        </p:nvPicPr>
        <p:blipFill rotWithShape="1">
          <a:blip r:embed="rId2">
            <a:alphaModFix/>
          </a:blip>
          <a:srcRect l="4406" t="2065" r="1440" b="3183"/>
          <a:stretch/>
        </p:blipFill>
        <p:spPr>
          <a:xfrm>
            <a:off x="2919075" y="1521215"/>
            <a:ext cx="5788800" cy="4526950"/>
          </a:xfrm>
          <a:prstGeom prst="rect">
            <a:avLst/>
          </a:prstGeom>
          <a:noFill/>
          <a:ln>
            <a:noFill/>
          </a:ln>
        </p:spPr>
      </p:pic>
    </p:spTree>
    <p:extLst>
      <p:ext uri="{BB962C8B-B14F-4D97-AF65-F5344CB8AC3E}">
        <p14:creationId xmlns:p14="http://schemas.microsoft.com/office/powerpoint/2010/main" val="589581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71;p39">
            <a:extLst>
              <a:ext uri="{FF2B5EF4-FFF2-40B4-BE49-F238E27FC236}">
                <a16:creationId xmlns:a16="http://schemas.microsoft.com/office/drawing/2014/main" id="{86ED634C-35A8-0F6C-F7BC-3EA3B06F14BF}"/>
              </a:ext>
            </a:extLst>
          </p:cNvPr>
          <p:cNvSpPr txBox="1">
            <a:spLocks/>
          </p:cNvSpPr>
          <p:nvPr/>
        </p:nvSpPr>
        <p:spPr>
          <a:xfrm>
            <a:off x="101600" y="161905"/>
            <a:ext cx="100830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200" b="1" i="1">
                <a:solidFill>
                  <a:srgbClr val="333333"/>
                </a:solidFill>
                <a:latin typeface="Arial"/>
                <a:ea typeface="Arial"/>
                <a:cs typeface="Arial"/>
                <a:sym typeface="Arial"/>
              </a:rPr>
              <a:t>Thermal Watch </a:t>
            </a:r>
            <a:r>
              <a:rPr lang="en-US" sz="3200" b="1" i="1">
                <a:solidFill>
                  <a:srgbClr val="D29500"/>
                </a:solidFill>
                <a:latin typeface="Arial"/>
                <a:ea typeface="Arial"/>
                <a:cs typeface="Arial"/>
                <a:sym typeface="Arial"/>
              </a:rPr>
              <a:t>Sensor - </a:t>
            </a:r>
            <a:r>
              <a:rPr lang="en-US" sz="3200" b="1" i="1">
                <a:solidFill>
                  <a:srgbClr val="333333"/>
                </a:solidFill>
                <a:latin typeface="Arial"/>
                <a:ea typeface="Arial"/>
                <a:cs typeface="Arial"/>
                <a:sym typeface="Arial"/>
              </a:rPr>
              <a:t>Part Numbers</a:t>
            </a:r>
            <a:endParaRPr lang="en-US" sz="3200" dirty="0">
              <a:solidFill>
                <a:srgbClr val="333333"/>
              </a:solidFill>
            </a:endParaRPr>
          </a:p>
        </p:txBody>
      </p:sp>
      <p:sp>
        <p:nvSpPr>
          <p:cNvPr id="3" name="Google Shape;841;p39">
            <a:extLst>
              <a:ext uri="{FF2B5EF4-FFF2-40B4-BE49-F238E27FC236}">
                <a16:creationId xmlns:a16="http://schemas.microsoft.com/office/drawing/2014/main" id="{31059BF3-35A2-1B66-8C6A-532E6FEC76F0}"/>
              </a:ext>
            </a:extLst>
          </p:cNvPr>
          <p:cNvSpPr txBox="1"/>
          <p:nvPr/>
        </p:nvSpPr>
        <p:spPr>
          <a:xfrm>
            <a:off x="4239689" y="2118399"/>
            <a:ext cx="52788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595959"/>
                </a:solidFill>
                <a:latin typeface="Roboto Light"/>
                <a:ea typeface="Roboto Light"/>
                <a:cs typeface="Roboto Light"/>
                <a:sym typeface="Roboto Light"/>
              </a:rPr>
              <a:t>     1091</a:t>
            </a:r>
            <a:endParaRPr sz="300">
              <a:solidFill>
                <a:srgbClr val="D8D8D8"/>
              </a:solidFill>
            </a:endParaRPr>
          </a:p>
        </p:txBody>
      </p:sp>
      <p:grpSp>
        <p:nvGrpSpPr>
          <p:cNvPr id="4" name="Google Shape;842;p39">
            <a:extLst>
              <a:ext uri="{FF2B5EF4-FFF2-40B4-BE49-F238E27FC236}">
                <a16:creationId xmlns:a16="http://schemas.microsoft.com/office/drawing/2014/main" id="{51BA1FBF-2D7E-B4AA-4A75-6759185662DE}"/>
              </a:ext>
            </a:extLst>
          </p:cNvPr>
          <p:cNvGrpSpPr/>
          <p:nvPr/>
        </p:nvGrpSpPr>
        <p:grpSpPr>
          <a:xfrm>
            <a:off x="5844509" y="2175588"/>
            <a:ext cx="439502" cy="968039"/>
            <a:chOff x="7219950" y="2293200"/>
            <a:chExt cx="375900" cy="827950"/>
          </a:xfrm>
        </p:grpSpPr>
        <p:sp>
          <p:nvSpPr>
            <p:cNvPr id="5" name="Google Shape;843;p39">
              <a:extLst>
                <a:ext uri="{FF2B5EF4-FFF2-40B4-BE49-F238E27FC236}">
                  <a16:creationId xmlns:a16="http://schemas.microsoft.com/office/drawing/2014/main" id="{3AEDBC0E-1A7E-58D5-5028-40516F6073A3}"/>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44;p39">
              <a:extLst>
                <a:ext uri="{FF2B5EF4-FFF2-40B4-BE49-F238E27FC236}">
                  <a16:creationId xmlns:a16="http://schemas.microsoft.com/office/drawing/2014/main" id="{41E8490F-B500-899E-1D3A-52CE2A2123B5}"/>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5</a:t>
              </a:r>
              <a:endParaRPr sz="1100">
                <a:solidFill>
                  <a:srgbClr val="888888"/>
                </a:solidFill>
                <a:latin typeface="Roboto"/>
                <a:ea typeface="Roboto"/>
                <a:cs typeface="Roboto"/>
                <a:sym typeface="Roboto"/>
              </a:endParaRPr>
            </a:p>
          </p:txBody>
        </p:sp>
      </p:grpSp>
      <p:grpSp>
        <p:nvGrpSpPr>
          <p:cNvPr id="7" name="Google Shape;845;p39">
            <a:extLst>
              <a:ext uri="{FF2B5EF4-FFF2-40B4-BE49-F238E27FC236}">
                <a16:creationId xmlns:a16="http://schemas.microsoft.com/office/drawing/2014/main" id="{C02F2FB4-2627-CC8F-6590-4DAC0A1FD9CE}"/>
              </a:ext>
            </a:extLst>
          </p:cNvPr>
          <p:cNvGrpSpPr/>
          <p:nvPr/>
        </p:nvGrpSpPr>
        <p:grpSpPr>
          <a:xfrm>
            <a:off x="6286846" y="2175588"/>
            <a:ext cx="439502" cy="968039"/>
            <a:chOff x="7219950" y="2293200"/>
            <a:chExt cx="375900" cy="827950"/>
          </a:xfrm>
        </p:grpSpPr>
        <p:sp>
          <p:nvSpPr>
            <p:cNvPr id="8" name="Google Shape;846;p39">
              <a:extLst>
                <a:ext uri="{FF2B5EF4-FFF2-40B4-BE49-F238E27FC236}">
                  <a16:creationId xmlns:a16="http://schemas.microsoft.com/office/drawing/2014/main" id="{A37F5566-7254-ED7A-69DA-E7495D187991}"/>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7;p39">
              <a:extLst>
                <a:ext uri="{FF2B5EF4-FFF2-40B4-BE49-F238E27FC236}">
                  <a16:creationId xmlns:a16="http://schemas.microsoft.com/office/drawing/2014/main" id="{DAACACB8-8D29-A19A-132C-324A4B639020}"/>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6</a:t>
              </a:r>
              <a:endParaRPr sz="1100">
                <a:solidFill>
                  <a:srgbClr val="888888"/>
                </a:solidFill>
                <a:latin typeface="Roboto"/>
                <a:ea typeface="Roboto"/>
                <a:cs typeface="Roboto"/>
                <a:sym typeface="Roboto"/>
              </a:endParaRPr>
            </a:p>
          </p:txBody>
        </p:sp>
      </p:grpSp>
      <p:grpSp>
        <p:nvGrpSpPr>
          <p:cNvPr id="10" name="Google Shape;848;p39">
            <a:extLst>
              <a:ext uri="{FF2B5EF4-FFF2-40B4-BE49-F238E27FC236}">
                <a16:creationId xmlns:a16="http://schemas.microsoft.com/office/drawing/2014/main" id="{E0D8ACBF-E239-B640-44AF-F7A801175548}"/>
              </a:ext>
            </a:extLst>
          </p:cNvPr>
          <p:cNvGrpSpPr/>
          <p:nvPr/>
        </p:nvGrpSpPr>
        <p:grpSpPr>
          <a:xfrm>
            <a:off x="6729184" y="2175588"/>
            <a:ext cx="439502" cy="968039"/>
            <a:chOff x="7219950" y="2293200"/>
            <a:chExt cx="375900" cy="827950"/>
          </a:xfrm>
        </p:grpSpPr>
        <p:sp>
          <p:nvSpPr>
            <p:cNvPr id="11" name="Google Shape;849;p39">
              <a:extLst>
                <a:ext uri="{FF2B5EF4-FFF2-40B4-BE49-F238E27FC236}">
                  <a16:creationId xmlns:a16="http://schemas.microsoft.com/office/drawing/2014/main" id="{75A6454C-7482-3B1C-FC18-15F11399B009}"/>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0;p39">
              <a:extLst>
                <a:ext uri="{FF2B5EF4-FFF2-40B4-BE49-F238E27FC236}">
                  <a16:creationId xmlns:a16="http://schemas.microsoft.com/office/drawing/2014/main" id="{E28763B5-72C5-2D74-4502-BA65A4C97446}"/>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7</a:t>
              </a:r>
              <a:endParaRPr sz="1100">
                <a:solidFill>
                  <a:srgbClr val="888888"/>
                </a:solidFill>
                <a:latin typeface="Roboto"/>
                <a:ea typeface="Roboto"/>
                <a:cs typeface="Roboto"/>
                <a:sym typeface="Roboto"/>
              </a:endParaRPr>
            </a:p>
          </p:txBody>
        </p:sp>
      </p:grpSp>
      <p:grpSp>
        <p:nvGrpSpPr>
          <p:cNvPr id="13" name="Google Shape;851;p39">
            <a:extLst>
              <a:ext uri="{FF2B5EF4-FFF2-40B4-BE49-F238E27FC236}">
                <a16:creationId xmlns:a16="http://schemas.microsoft.com/office/drawing/2014/main" id="{5E82E35A-ABCF-ACDB-DD47-3A1618982BD4}"/>
              </a:ext>
            </a:extLst>
          </p:cNvPr>
          <p:cNvGrpSpPr/>
          <p:nvPr/>
        </p:nvGrpSpPr>
        <p:grpSpPr>
          <a:xfrm>
            <a:off x="7171521" y="2175588"/>
            <a:ext cx="439502" cy="968039"/>
            <a:chOff x="7219950" y="2293200"/>
            <a:chExt cx="375900" cy="827950"/>
          </a:xfrm>
        </p:grpSpPr>
        <p:sp>
          <p:nvSpPr>
            <p:cNvPr id="14" name="Google Shape;852;p39">
              <a:extLst>
                <a:ext uri="{FF2B5EF4-FFF2-40B4-BE49-F238E27FC236}">
                  <a16:creationId xmlns:a16="http://schemas.microsoft.com/office/drawing/2014/main" id="{A231236A-DDDF-65C9-8AC4-506CAC9FC8BB}"/>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3;p39">
              <a:extLst>
                <a:ext uri="{FF2B5EF4-FFF2-40B4-BE49-F238E27FC236}">
                  <a16:creationId xmlns:a16="http://schemas.microsoft.com/office/drawing/2014/main" id="{8FE137D5-C2C0-1284-EDE0-16F57FDEED47}"/>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8</a:t>
              </a:r>
              <a:endParaRPr sz="1100">
                <a:solidFill>
                  <a:srgbClr val="888888"/>
                </a:solidFill>
                <a:latin typeface="Roboto"/>
                <a:ea typeface="Roboto"/>
                <a:cs typeface="Roboto"/>
                <a:sym typeface="Roboto"/>
              </a:endParaRPr>
            </a:p>
          </p:txBody>
        </p:sp>
      </p:grpSp>
      <p:grpSp>
        <p:nvGrpSpPr>
          <p:cNvPr id="16" name="Google Shape;854;p39">
            <a:extLst>
              <a:ext uri="{FF2B5EF4-FFF2-40B4-BE49-F238E27FC236}">
                <a16:creationId xmlns:a16="http://schemas.microsoft.com/office/drawing/2014/main" id="{DBEC3AC1-63C6-D1BF-D887-70BE9A87E22B}"/>
              </a:ext>
            </a:extLst>
          </p:cNvPr>
          <p:cNvGrpSpPr/>
          <p:nvPr/>
        </p:nvGrpSpPr>
        <p:grpSpPr>
          <a:xfrm>
            <a:off x="7613859" y="2175588"/>
            <a:ext cx="439502" cy="968039"/>
            <a:chOff x="7219950" y="2293200"/>
            <a:chExt cx="375900" cy="827950"/>
          </a:xfrm>
        </p:grpSpPr>
        <p:sp>
          <p:nvSpPr>
            <p:cNvPr id="17" name="Google Shape;855;p39">
              <a:extLst>
                <a:ext uri="{FF2B5EF4-FFF2-40B4-BE49-F238E27FC236}">
                  <a16:creationId xmlns:a16="http://schemas.microsoft.com/office/drawing/2014/main" id="{8DAD3DCC-0AF9-29CD-5DEB-5FFC1D696A72}"/>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56;p39">
              <a:extLst>
                <a:ext uri="{FF2B5EF4-FFF2-40B4-BE49-F238E27FC236}">
                  <a16:creationId xmlns:a16="http://schemas.microsoft.com/office/drawing/2014/main" id="{764FD7A2-F7AA-4588-2A86-B4949584152D}"/>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9</a:t>
              </a:r>
              <a:endParaRPr sz="1100">
                <a:solidFill>
                  <a:srgbClr val="888888"/>
                </a:solidFill>
                <a:latin typeface="Roboto"/>
                <a:ea typeface="Roboto"/>
                <a:cs typeface="Roboto"/>
                <a:sym typeface="Roboto"/>
              </a:endParaRPr>
            </a:p>
          </p:txBody>
        </p:sp>
      </p:grpSp>
      <p:grpSp>
        <p:nvGrpSpPr>
          <p:cNvPr id="19" name="Google Shape;857;p39">
            <a:extLst>
              <a:ext uri="{FF2B5EF4-FFF2-40B4-BE49-F238E27FC236}">
                <a16:creationId xmlns:a16="http://schemas.microsoft.com/office/drawing/2014/main" id="{875637CB-09D7-51C4-4608-164871211D99}"/>
              </a:ext>
            </a:extLst>
          </p:cNvPr>
          <p:cNvGrpSpPr/>
          <p:nvPr/>
        </p:nvGrpSpPr>
        <p:grpSpPr>
          <a:xfrm>
            <a:off x="8056196" y="2175588"/>
            <a:ext cx="439502" cy="968029"/>
            <a:chOff x="7219950" y="2293200"/>
            <a:chExt cx="375900" cy="827941"/>
          </a:xfrm>
        </p:grpSpPr>
        <p:sp>
          <p:nvSpPr>
            <p:cNvPr id="20" name="Google Shape;858;p39">
              <a:extLst>
                <a:ext uri="{FF2B5EF4-FFF2-40B4-BE49-F238E27FC236}">
                  <a16:creationId xmlns:a16="http://schemas.microsoft.com/office/drawing/2014/main" id="{45943339-2FEB-68CB-06EB-7DD52914FA50}"/>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59;p39">
              <a:extLst>
                <a:ext uri="{FF2B5EF4-FFF2-40B4-BE49-F238E27FC236}">
                  <a16:creationId xmlns:a16="http://schemas.microsoft.com/office/drawing/2014/main" id="{4BA465BB-552D-9B2C-4977-710EA09ABD32}"/>
                </a:ext>
              </a:extLst>
            </p:cNvPr>
            <p:cNvSpPr txBox="1"/>
            <p:nvPr/>
          </p:nvSpPr>
          <p:spPr>
            <a:xfrm>
              <a:off x="7275438" y="2818441"/>
              <a:ext cx="3204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10</a:t>
              </a:r>
              <a:endParaRPr sz="1100">
                <a:solidFill>
                  <a:srgbClr val="888888"/>
                </a:solidFill>
                <a:latin typeface="Roboto"/>
                <a:ea typeface="Roboto"/>
                <a:cs typeface="Roboto"/>
                <a:sym typeface="Roboto"/>
              </a:endParaRPr>
            </a:p>
          </p:txBody>
        </p:sp>
      </p:grpSp>
      <p:sp>
        <p:nvSpPr>
          <p:cNvPr id="22" name="Google Shape;860;p39">
            <a:extLst>
              <a:ext uri="{FF2B5EF4-FFF2-40B4-BE49-F238E27FC236}">
                <a16:creationId xmlns:a16="http://schemas.microsoft.com/office/drawing/2014/main" id="{84D11737-E2B1-7E38-EE7F-9DF022CC4684}"/>
              </a:ext>
            </a:extLst>
          </p:cNvPr>
          <p:cNvSpPr txBox="1"/>
          <p:nvPr/>
        </p:nvSpPr>
        <p:spPr>
          <a:xfrm>
            <a:off x="5871059" y="2194576"/>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23" name="Google Shape;861;p39">
            <a:extLst>
              <a:ext uri="{FF2B5EF4-FFF2-40B4-BE49-F238E27FC236}">
                <a16:creationId xmlns:a16="http://schemas.microsoft.com/office/drawing/2014/main" id="{7EDF0277-25EF-7347-F2B0-CCFD65BFE5C6}"/>
              </a:ext>
            </a:extLst>
          </p:cNvPr>
          <p:cNvSpPr txBox="1"/>
          <p:nvPr/>
        </p:nvSpPr>
        <p:spPr>
          <a:xfrm>
            <a:off x="6313271" y="2194576"/>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24" name="Google Shape;862;p39">
            <a:extLst>
              <a:ext uri="{FF2B5EF4-FFF2-40B4-BE49-F238E27FC236}">
                <a16:creationId xmlns:a16="http://schemas.microsoft.com/office/drawing/2014/main" id="{1CA0E386-16FA-8490-50B0-E7483473C0C7}"/>
              </a:ext>
            </a:extLst>
          </p:cNvPr>
          <p:cNvSpPr txBox="1"/>
          <p:nvPr/>
        </p:nvSpPr>
        <p:spPr>
          <a:xfrm>
            <a:off x="6768334" y="2194576"/>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25" name="Google Shape;863;p39">
            <a:extLst>
              <a:ext uri="{FF2B5EF4-FFF2-40B4-BE49-F238E27FC236}">
                <a16:creationId xmlns:a16="http://schemas.microsoft.com/office/drawing/2014/main" id="{3907C9BB-0291-4B2D-2E41-D2AA48005AD6}"/>
              </a:ext>
            </a:extLst>
          </p:cNvPr>
          <p:cNvSpPr txBox="1"/>
          <p:nvPr/>
        </p:nvSpPr>
        <p:spPr>
          <a:xfrm>
            <a:off x="7222846" y="2194576"/>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26" name="Google Shape;864;p39">
            <a:extLst>
              <a:ext uri="{FF2B5EF4-FFF2-40B4-BE49-F238E27FC236}">
                <a16:creationId xmlns:a16="http://schemas.microsoft.com/office/drawing/2014/main" id="{D784D056-5675-90C9-8E39-97540DE6CF01}"/>
              </a:ext>
            </a:extLst>
          </p:cNvPr>
          <p:cNvSpPr txBox="1"/>
          <p:nvPr/>
        </p:nvSpPr>
        <p:spPr>
          <a:xfrm>
            <a:off x="7648309" y="2194576"/>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27" name="Google Shape;865;p39">
            <a:extLst>
              <a:ext uri="{FF2B5EF4-FFF2-40B4-BE49-F238E27FC236}">
                <a16:creationId xmlns:a16="http://schemas.microsoft.com/office/drawing/2014/main" id="{5BC226ED-1DED-8B4B-1C31-8D97DA938400}"/>
              </a:ext>
            </a:extLst>
          </p:cNvPr>
          <p:cNvSpPr txBox="1"/>
          <p:nvPr/>
        </p:nvSpPr>
        <p:spPr>
          <a:xfrm>
            <a:off x="8068196" y="2194576"/>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28" name="Google Shape;874;p39">
            <a:extLst>
              <a:ext uri="{FF2B5EF4-FFF2-40B4-BE49-F238E27FC236}">
                <a16:creationId xmlns:a16="http://schemas.microsoft.com/office/drawing/2014/main" id="{BF2C55DC-3C77-C010-332B-9F78D50DFB10}"/>
              </a:ext>
            </a:extLst>
          </p:cNvPr>
          <p:cNvSpPr/>
          <p:nvPr/>
        </p:nvSpPr>
        <p:spPr>
          <a:xfrm>
            <a:off x="1331330" y="4070050"/>
            <a:ext cx="1260600" cy="3213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solidFill>
                  <a:schemeClr val="lt1"/>
                </a:solidFill>
                <a:latin typeface="Roboto Medium"/>
                <a:ea typeface="Roboto Medium"/>
                <a:cs typeface="Roboto Medium"/>
                <a:sym typeface="Roboto Medium"/>
              </a:rPr>
              <a:t>Temperature</a:t>
            </a:r>
            <a:endParaRPr sz="1100" dirty="0">
              <a:solidFill>
                <a:schemeClr val="lt1"/>
              </a:solidFill>
              <a:latin typeface="Roboto Medium"/>
              <a:ea typeface="Roboto Medium"/>
              <a:cs typeface="Roboto Medium"/>
              <a:sym typeface="Roboto Medium"/>
            </a:endParaRPr>
          </a:p>
        </p:txBody>
      </p:sp>
      <p:sp>
        <p:nvSpPr>
          <p:cNvPr id="29" name="Google Shape;875;p39">
            <a:extLst>
              <a:ext uri="{FF2B5EF4-FFF2-40B4-BE49-F238E27FC236}">
                <a16:creationId xmlns:a16="http://schemas.microsoft.com/office/drawing/2014/main" id="{3CEDBF74-E40D-BDDD-84D2-45E38D5EC89F}"/>
              </a:ext>
            </a:extLst>
          </p:cNvPr>
          <p:cNvSpPr/>
          <p:nvPr/>
        </p:nvSpPr>
        <p:spPr>
          <a:xfrm>
            <a:off x="2646000" y="4070038"/>
            <a:ext cx="1806275" cy="321300"/>
          </a:xfrm>
          <a:prstGeom prst="rect">
            <a:avLst/>
          </a:prstGeom>
          <a:solidFill>
            <a:srgbClr val="646B72"/>
          </a:solidFill>
          <a:ln>
            <a:noFill/>
          </a:ln>
        </p:spPr>
        <p:txBody>
          <a:bodyPr spcFirstLastPara="1" wrap="square" lIns="91425" tIns="91425" rIns="91425" bIns="91425" anchor="ctr" anchorCtr="0">
            <a:noAutofit/>
          </a:bodyPr>
          <a:lstStyle/>
          <a:p>
            <a:pPr algn="ctr"/>
            <a:r>
              <a:rPr lang="en-US" sz="1200" dirty="0">
                <a:solidFill>
                  <a:schemeClr val="lt1"/>
                </a:solidFill>
                <a:latin typeface="Roboto Medium"/>
                <a:ea typeface="Roboto Medium"/>
                <a:cs typeface="Roboto Medium"/>
                <a:sym typeface="Roboto Medium"/>
              </a:rPr>
              <a:t>Commissioning  delay</a:t>
            </a:r>
            <a:endParaRPr sz="1200" dirty="0">
              <a:solidFill>
                <a:schemeClr val="lt1"/>
              </a:solidFill>
              <a:latin typeface="Roboto Medium"/>
              <a:ea typeface="Roboto Medium"/>
              <a:cs typeface="Roboto Medium"/>
              <a:sym typeface="Roboto Medium"/>
            </a:endParaRPr>
          </a:p>
        </p:txBody>
      </p:sp>
      <p:sp>
        <p:nvSpPr>
          <p:cNvPr id="30" name="Google Shape;876;p39">
            <a:extLst>
              <a:ext uri="{FF2B5EF4-FFF2-40B4-BE49-F238E27FC236}">
                <a16:creationId xmlns:a16="http://schemas.microsoft.com/office/drawing/2014/main" id="{9BB7FAAF-BDA5-511F-1792-F081EBDA9B7B}"/>
              </a:ext>
            </a:extLst>
          </p:cNvPr>
          <p:cNvSpPr/>
          <p:nvPr/>
        </p:nvSpPr>
        <p:spPr>
          <a:xfrm>
            <a:off x="4490525" y="4070038"/>
            <a:ext cx="1644900" cy="321300"/>
          </a:xfrm>
          <a:prstGeom prst="rect">
            <a:avLst/>
          </a:prstGeom>
          <a:solidFill>
            <a:srgbClr val="646B72"/>
          </a:solidFill>
          <a:ln>
            <a:noFill/>
          </a:ln>
        </p:spPr>
        <p:txBody>
          <a:bodyPr spcFirstLastPara="1" wrap="square" lIns="91425" tIns="91425" rIns="91425" bIns="91425" anchor="ctr" anchorCtr="0">
            <a:noAutofit/>
          </a:bodyPr>
          <a:lstStyle/>
          <a:p>
            <a:pPr algn="ctr"/>
            <a:r>
              <a:rPr lang="en-US" sz="1200" dirty="0">
                <a:solidFill>
                  <a:schemeClr val="lt1"/>
                </a:solidFill>
                <a:latin typeface="Roboto Medium"/>
                <a:ea typeface="Roboto Medium"/>
                <a:cs typeface="Roboto Medium"/>
                <a:sym typeface="Roboto Medium"/>
              </a:rPr>
              <a:t>Health check period</a:t>
            </a:r>
            <a:endParaRPr sz="1200" dirty="0">
              <a:solidFill>
                <a:schemeClr val="lt1"/>
              </a:solidFill>
              <a:latin typeface="Roboto Medium"/>
              <a:ea typeface="Roboto Medium"/>
              <a:cs typeface="Roboto Medium"/>
              <a:sym typeface="Roboto Medium"/>
            </a:endParaRPr>
          </a:p>
        </p:txBody>
      </p:sp>
      <p:sp>
        <p:nvSpPr>
          <p:cNvPr id="31" name="Google Shape;877;p39">
            <a:extLst>
              <a:ext uri="{FF2B5EF4-FFF2-40B4-BE49-F238E27FC236}">
                <a16:creationId xmlns:a16="http://schemas.microsoft.com/office/drawing/2014/main" id="{33ABA21D-7B98-B583-744D-F4DF54638214}"/>
              </a:ext>
            </a:extLst>
          </p:cNvPr>
          <p:cNvSpPr/>
          <p:nvPr/>
        </p:nvSpPr>
        <p:spPr>
          <a:xfrm>
            <a:off x="6181475" y="4070038"/>
            <a:ext cx="1975200" cy="3213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Roboto Medium"/>
                <a:ea typeface="Roboto Medium"/>
                <a:cs typeface="Roboto Medium"/>
                <a:sym typeface="Roboto Medium"/>
              </a:rPr>
              <a:t>Mounting</a:t>
            </a:r>
            <a:endParaRPr sz="1200">
              <a:solidFill>
                <a:schemeClr val="lt1"/>
              </a:solidFill>
              <a:latin typeface="Roboto Medium"/>
              <a:ea typeface="Roboto Medium"/>
              <a:cs typeface="Roboto Medium"/>
              <a:sym typeface="Roboto Medium"/>
            </a:endParaRPr>
          </a:p>
        </p:txBody>
      </p:sp>
      <p:sp>
        <p:nvSpPr>
          <p:cNvPr id="32" name="Google Shape;878;p39">
            <a:extLst>
              <a:ext uri="{FF2B5EF4-FFF2-40B4-BE49-F238E27FC236}">
                <a16:creationId xmlns:a16="http://schemas.microsoft.com/office/drawing/2014/main" id="{6968B358-2E84-170C-CE6F-B16FE0BFBC61}"/>
              </a:ext>
            </a:extLst>
          </p:cNvPr>
          <p:cNvSpPr txBox="1"/>
          <p:nvPr/>
        </p:nvSpPr>
        <p:spPr>
          <a:xfrm>
            <a:off x="1343780" y="4460100"/>
            <a:ext cx="96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595959"/>
                </a:solidFill>
                <a:latin typeface="Roboto"/>
                <a:ea typeface="Roboto"/>
                <a:cs typeface="Roboto"/>
                <a:sym typeface="Roboto"/>
              </a:rPr>
              <a:t>1</a:t>
            </a:r>
            <a:r>
              <a:rPr lang="en-US" sz="1300">
                <a:solidFill>
                  <a:srgbClr val="595959"/>
                </a:solidFill>
                <a:latin typeface="Roboto"/>
                <a:ea typeface="Roboto"/>
                <a:cs typeface="Roboto"/>
                <a:sym typeface="Roboto"/>
              </a:rPr>
              <a:t> : 100*C</a:t>
            </a:r>
            <a:br>
              <a:rPr lang="en-US" sz="1300">
                <a:solidFill>
                  <a:srgbClr val="595959"/>
                </a:solidFill>
                <a:latin typeface="Roboto"/>
                <a:ea typeface="Roboto"/>
                <a:cs typeface="Roboto"/>
                <a:sym typeface="Roboto"/>
              </a:rPr>
            </a:br>
            <a:r>
              <a:rPr lang="en-US" sz="1300" b="1">
                <a:solidFill>
                  <a:srgbClr val="595959"/>
                </a:solidFill>
                <a:latin typeface="Roboto"/>
                <a:ea typeface="Roboto"/>
                <a:cs typeface="Roboto"/>
                <a:sym typeface="Roboto"/>
              </a:rPr>
              <a:t>2 </a:t>
            </a:r>
            <a:r>
              <a:rPr lang="en-US" sz="1300">
                <a:solidFill>
                  <a:srgbClr val="595959"/>
                </a:solidFill>
                <a:latin typeface="Roboto"/>
                <a:ea typeface="Roboto"/>
                <a:cs typeface="Roboto"/>
                <a:sym typeface="Roboto"/>
              </a:rPr>
              <a:t>: 90*C</a:t>
            </a:r>
            <a:endParaRPr sz="1300" b="1">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3</a:t>
            </a:r>
            <a:r>
              <a:rPr lang="en-US" sz="1300">
                <a:solidFill>
                  <a:srgbClr val="595959"/>
                </a:solidFill>
                <a:latin typeface="Roboto"/>
                <a:ea typeface="Roboto"/>
                <a:cs typeface="Roboto"/>
                <a:sym typeface="Roboto"/>
              </a:rPr>
              <a:t> : 70*C</a:t>
            </a:r>
            <a:endParaRPr sz="1300">
              <a:solidFill>
                <a:srgbClr val="595959"/>
              </a:solidFill>
            </a:endParaRPr>
          </a:p>
        </p:txBody>
      </p:sp>
      <p:sp>
        <p:nvSpPr>
          <p:cNvPr id="33" name="Google Shape;879;p39">
            <a:extLst>
              <a:ext uri="{FF2B5EF4-FFF2-40B4-BE49-F238E27FC236}">
                <a16:creationId xmlns:a16="http://schemas.microsoft.com/office/drawing/2014/main" id="{65A7388F-5A52-F897-B9AE-90961D03BF5E}"/>
              </a:ext>
            </a:extLst>
          </p:cNvPr>
          <p:cNvSpPr txBox="1"/>
          <p:nvPr/>
        </p:nvSpPr>
        <p:spPr>
          <a:xfrm>
            <a:off x="2844575" y="4460100"/>
            <a:ext cx="19095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595959"/>
                </a:solidFill>
                <a:latin typeface="Roboto"/>
                <a:ea typeface="Roboto"/>
                <a:cs typeface="Roboto"/>
                <a:sym typeface="Roboto"/>
              </a:rPr>
              <a:t>1</a:t>
            </a:r>
            <a:r>
              <a:rPr lang="en-US" sz="1300">
                <a:solidFill>
                  <a:srgbClr val="595959"/>
                </a:solidFill>
                <a:latin typeface="Roboto"/>
                <a:ea typeface="Roboto"/>
                <a:cs typeface="Roboto"/>
                <a:sym typeface="Roboto"/>
              </a:rPr>
              <a:t> : 15mins</a:t>
            </a:r>
            <a:br>
              <a:rPr lang="en-US" sz="1300">
                <a:solidFill>
                  <a:srgbClr val="595959"/>
                </a:solidFill>
                <a:latin typeface="Roboto"/>
                <a:ea typeface="Roboto"/>
                <a:cs typeface="Roboto"/>
                <a:sym typeface="Roboto"/>
              </a:rPr>
            </a:br>
            <a:r>
              <a:rPr lang="en-US" sz="1300" b="1">
                <a:solidFill>
                  <a:srgbClr val="595959"/>
                </a:solidFill>
                <a:latin typeface="Roboto"/>
                <a:ea typeface="Roboto"/>
                <a:cs typeface="Roboto"/>
                <a:sym typeface="Roboto"/>
              </a:rPr>
              <a:t>2 </a:t>
            </a:r>
            <a:r>
              <a:rPr lang="en-US" sz="1300">
                <a:solidFill>
                  <a:srgbClr val="595959"/>
                </a:solidFill>
                <a:latin typeface="Roboto"/>
                <a:ea typeface="Roboto"/>
                <a:cs typeface="Roboto"/>
                <a:sym typeface="Roboto"/>
              </a:rPr>
              <a:t>: 30mins	</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3</a:t>
            </a:r>
            <a:r>
              <a:rPr lang="en-US" sz="1300">
                <a:solidFill>
                  <a:srgbClr val="595959"/>
                </a:solidFill>
                <a:latin typeface="Roboto"/>
                <a:ea typeface="Roboto"/>
                <a:cs typeface="Roboto"/>
                <a:sym typeface="Roboto"/>
              </a:rPr>
              <a:t> : 5mins</a:t>
            </a:r>
            <a:endParaRPr sz="1300">
              <a:solidFill>
                <a:srgbClr val="595959"/>
              </a:solidFill>
            </a:endParaRPr>
          </a:p>
        </p:txBody>
      </p:sp>
      <p:sp>
        <p:nvSpPr>
          <p:cNvPr id="34" name="Google Shape;880;p39">
            <a:extLst>
              <a:ext uri="{FF2B5EF4-FFF2-40B4-BE49-F238E27FC236}">
                <a16:creationId xmlns:a16="http://schemas.microsoft.com/office/drawing/2014/main" id="{DA03210C-2ECD-B05B-A5B2-6E6DF112C797}"/>
              </a:ext>
            </a:extLst>
          </p:cNvPr>
          <p:cNvSpPr txBox="1"/>
          <p:nvPr/>
        </p:nvSpPr>
        <p:spPr>
          <a:xfrm>
            <a:off x="4501750" y="4460100"/>
            <a:ext cx="12606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595959"/>
                </a:solidFill>
                <a:latin typeface="Roboto"/>
                <a:ea typeface="Roboto"/>
                <a:cs typeface="Roboto"/>
                <a:sym typeface="Roboto"/>
              </a:rPr>
              <a:t>1</a:t>
            </a:r>
            <a:r>
              <a:rPr lang="en-US" sz="1300">
                <a:solidFill>
                  <a:srgbClr val="595959"/>
                </a:solidFill>
                <a:latin typeface="Roboto"/>
                <a:ea typeface="Roboto"/>
                <a:cs typeface="Roboto"/>
                <a:sym typeface="Roboto"/>
              </a:rPr>
              <a:t> : 2 hours</a:t>
            </a:r>
            <a:br>
              <a:rPr lang="en-US" sz="1300">
                <a:solidFill>
                  <a:srgbClr val="595959"/>
                </a:solidFill>
                <a:latin typeface="Roboto"/>
                <a:ea typeface="Roboto"/>
                <a:cs typeface="Roboto"/>
                <a:sym typeface="Roboto"/>
              </a:rPr>
            </a:br>
            <a:r>
              <a:rPr lang="en-US" sz="1300" b="1">
                <a:solidFill>
                  <a:srgbClr val="595959"/>
                </a:solidFill>
                <a:latin typeface="Roboto"/>
                <a:ea typeface="Roboto"/>
                <a:cs typeface="Roboto"/>
                <a:sym typeface="Roboto"/>
              </a:rPr>
              <a:t>2 </a:t>
            </a:r>
            <a:r>
              <a:rPr lang="en-US" sz="1300">
                <a:solidFill>
                  <a:srgbClr val="595959"/>
                </a:solidFill>
                <a:latin typeface="Roboto"/>
                <a:ea typeface="Roboto"/>
                <a:cs typeface="Roboto"/>
                <a:sym typeface="Roboto"/>
              </a:rPr>
              <a:t>: 1 hour	</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3</a:t>
            </a:r>
            <a:r>
              <a:rPr lang="en-US" sz="1300">
                <a:solidFill>
                  <a:srgbClr val="595959"/>
                </a:solidFill>
                <a:latin typeface="Roboto"/>
                <a:ea typeface="Roboto"/>
                <a:cs typeface="Roboto"/>
                <a:sym typeface="Roboto"/>
              </a:rPr>
              <a:t> : 30 mins</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4</a:t>
            </a:r>
            <a:r>
              <a:rPr lang="en-US" sz="1300">
                <a:solidFill>
                  <a:srgbClr val="595959"/>
                </a:solidFill>
                <a:latin typeface="Roboto"/>
                <a:ea typeface="Roboto"/>
                <a:cs typeface="Roboto"/>
                <a:sym typeface="Roboto"/>
              </a:rPr>
              <a:t> : 1 min</a:t>
            </a:r>
            <a:endParaRPr sz="1300">
              <a:solidFill>
                <a:srgbClr val="595959"/>
              </a:solidFill>
              <a:latin typeface="Roboto"/>
              <a:ea typeface="Roboto"/>
              <a:cs typeface="Roboto"/>
              <a:sym typeface="Roboto"/>
            </a:endParaRPr>
          </a:p>
        </p:txBody>
      </p:sp>
      <p:sp>
        <p:nvSpPr>
          <p:cNvPr id="35" name="Google Shape;881;p39">
            <a:extLst>
              <a:ext uri="{FF2B5EF4-FFF2-40B4-BE49-F238E27FC236}">
                <a16:creationId xmlns:a16="http://schemas.microsoft.com/office/drawing/2014/main" id="{AEBE6D8F-3A87-C5C8-8889-2BBA9195007E}"/>
              </a:ext>
            </a:extLst>
          </p:cNvPr>
          <p:cNvSpPr txBox="1"/>
          <p:nvPr/>
        </p:nvSpPr>
        <p:spPr>
          <a:xfrm>
            <a:off x="6187125" y="4460100"/>
            <a:ext cx="1644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595959"/>
                </a:solidFill>
                <a:latin typeface="Roboto"/>
                <a:ea typeface="Roboto"/>
                <a:cs typeface="Roboto"/>
                <a:sym typeface="Roboto"/>
              </a:rPr>
              <a:t>1</a:t>
            </a:r>
            <a:r>
              <a:rPr lang="en-US" sz="1300">
                <a:solidFill>
                  <a:srgbClr val="595959"/>
                </a:solidFill>
                <a:latin typeface="Roboto"/>
                <a:ea typeface="Roboto"/>
                <a:cs typeface="Roboto"/>
                <a:sym typeface="Roboto"/>
              </a:rPr>
              <a:t> : strap</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2</a:t>
            </a:r>
            <a:r>
              <a:rPr lang="en-US" sz="1300">
                <a:solidFill>
                  <a:srgbClr val="595959"/>
                </a:solidFill>
                <a:latin typeface="Roboto"/>
                <a:ea typeface="Roboto"/>
                <a:cs typeface="Roboto"/>
                <a:sym typeface="Roboto"/>
              </a:rPr>
              <a:t> : metal plate</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3</a:t>
            </a:r>
            <a:r>
              <a:rPr lang="en-US" sz="1300">
                <a:solidFill>
                  <a:srgbClr val="595959"/>
                </a:solidFill>
                <a:latin typeface="Roboto"/>
                <a:ea typeface="Roboto"/>
                <a:cs typeface="Roboto"/>
                <a:sym typeface="Roboto"/>
              </a:rPr>
              <a:t> : embedded hole</a:t>
            </a:r>
            <a:endParaRPr sz="1300">
              <a:solidFill>
                <a:srgbClr val="595959"/>
              </a:solidFill>
              <a:latin typeface="Roboto"/>
              <a:ea typeface="Roboto"/>
              <a:cs typeface="Roboto"/>
              <a:sym typeface="Roboto"/>
            </a:endParaRPr>
          </a:p>
        </p:txBody>
      </p:sp>
      <p:cxnSp>
        <p:nvCxnSpPr>
          <p:cNvPr id="36" name="Google Shape;882;p39">
            <a:extLst>
              <a:ext uri="{FF2B5EF4-FFF2-40B4-BE49-F238E27FC236}">
                <a16:creationId xmlns:a16="http://schemas.microsoft.com/office/drawing/2014/main" id="{E409D51C-DF6B-6110-5725-C281BA5615DE}"/>
              </a:ext>
            </a:extLst>
          </p:cNvPr>
          <p:cNvCxnSpPr/>
          <p:nvPr/>
        </p:nvCxnSpPr>
        <p:spPr>
          <a:xfrm>
            <a:off x="1483350" y="2554413"/>
            <a:ext cx="0" cy="448800"/>
          </a:xfrm>
          <a:prstGeom prst="straightConnector1">
            <a:avLst/>
          </a:prstGeom>
          <a:noFill/>
          <a:ln w="9525" cap="flat" cmpd="sng">
            <a:solidFill>
              <a:schemeClr val="lt1"/>
            </a:solidFill>
            <a:prstDash val="solid"/>
            <a:round/>
            <a:headEnd type="none" w="med" len="med"/>
            <a:tailEnd type="none" w="med" len="med"/>
          </a:ln>
        </p:spPr>
      </p:cxnSp>
      <p:cxnSp>
        <p:nvCxnSpPr>
          <p:cNvPr id="37" name="Google Shape;883;p39">
            <a:extLst>
              <a:ext uri="{FF2B5EF4-FFF2-40B4-BE49-F238E27FC236}">
                <a16:creationId xmlns:a16="http://schemas.microsoft.com/office/drawing/2014/main" id="{E7B6621B-78C8-93ED-B591-C319D382B051}"/>
              </a:ext>
            </a:extLst>
          </p:cNvPr>
          <p:cNvCxnSpPr/>
          <p:nvPr/>
        </p:nvCxnSpPr>
        <p:spPr>
          <a:xfrm>
            <a:off x="6864275" y="2554413"/>
            <a:ext cx="0" cy="448800"/>
          </a:xfrm>
          <a:prstGeom prst="straightConnector1">
            <a:avLst/>
          </a:prstGeom>
          <a:noFill/>
          <a:ln w="9525" cap="flat" cmpd="sng">
            <a:solidFill>
              <a:schemeClr val="lt1"/>
            </a:solidFill>
            <a:prstDash val="solid"/>
            <a:round/>
            <a:headEnd type="none" w="med" len="med"/>
            <a:tailEnd type="none" w="med" len="med"/>
          </a:ln>
        </p:spPr>
      </p:cxnSp>
      <p:pic>
        <p:nvPicPr>
          <p:cNvPr id="38" name="Google Shape;884;p39">
            <a:extLst>
              <a:ext uri="{FF2B5EF4-FFF2-40B4-BE49-F238E27FC236}">
                <a16:creationId xmlns:a16="http://schemas.microsoft.com/office/drawing/2014/main" id="{E9BE8692-C5D1-28A2-AA46-04E56CC4BE7A}"/>
              </a:ext>
            </a:extLst>
          </p:cNvPr>
          <p:cNvPicPr preferRelativeResize="0"/>
          <p:nvPr/>
        </p:nvPicPr>
        <p:blipFill rotWithShape="1">
          <a:blip r:embed="rId2">
            <a:alphaModFix/>
          </a:blip>
          <a:srcRect l="4970" t="8634"/>
          <a:stretch/>
        </p:blipFill>
        <p:spPr>
          <a:xfrm flipH="1">
            <a:off x="2074339" y="1535226"/>
            <a:ext cx="1806275" cy="1668783"/>
          </a:xfrm>
          <a:prstGeom prst="rect">
            <a:avLst/>
          </a:prstGeom>
          <a:noFill/>
          <a:ln>
            <a:noFill/>
          </a:ln>
          <a:effectLst>
            <a:outerShdw blurRad="200025" dist="142875" dir="6480000" algn="bl" rotWithShape="0">
              <a:srgbClr val="000000">
                <a:alpha val="50000"/>
              </a:srgbClr>
            </a:outerShdw>
          </a:effectLst>
        </p:spPr>
      </p:pic>
      <p:sp>
        <p:nvSpPr>
          <p:cNvPr id="39" name="Google Shape;886;p39">
            <a:extLst>
              <a:ext uri="{FF2B5EF4-FFF2-40B4-BE49-F238E27FC236}">
                <a16:creationId xmlns:a16="http://schemas.microsoft.com/office/drawing/2014/main" id="{46DA0111-ED9D-AAEA-4D6D-8850A1799A24}"/>
              </a:ext>
            </a:extLst>
          </p:cNvPr>
          <p:cNvSpPr txBox="1"/>
          <p:nvPr/>
        </p:nvSpPr>
        <p:spPr>
          <a:xfrm>
            <a:off x="1861200" y="2528250"/>
            <a:ext cx="66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Roboto"/>
                <a:ea typeface="Roboto"/>
                <a:cs typeface="Roboto"/>
                <a:sym typeface="Roboto"/>
              </a:rPr>
              <a:t>TWS</a:t>
            </a:r>
            <a:endParaRPr>
              <a:latin typeface="Roboto"/>
              <a:ea typeface="Roboto"/>
              <a:cs typeface="Roboto"/>
              <a:sym typeface="Roboto"/>
            </a:endParaRPr>
          </a:p>
        </p:txBody>
      </p:sp>
      <p:sp>
        <p:nvSpPr>
          <p:cNvPr id="40" name="Google Shape;887;p39">
            <a:extLst>
              <a:ext uri="{FF2B5EF4-FFF2-40B4-BE49-F238E27FC236}">
                <a16:creationId xmlns:a16="http://schemas.microsoft.com/office/drawing/2014/main" id="{73643C2B-2BDE-D158-1A70-1A46BC6670A8}"/>
              </a:ext>
            </a:extLst>
          </p:cNvPr>
          <p:cNvSpPr/>
          <p:nvPr/>
        </p:nvSpPr>
        <p:spPr>
          <a:xfrm>
            <a:off x="1343780" y="3531600"/>
            <a:ext cx="1260600" cy="4887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solidFill>
                  <a:schemeClr val="lt1"/>
                </a:solidFill>
                <a:latin typeface="Roboto Medium"/>
                <a:ea typeface="Roboto Medium"/>
                <a:cs typeface="Roboto Medium"/>
                <a:sym typeface="Roboto Medium"/>
              </a:rPr>
              <a:t>5</a:t>
            </a:r>
            <a:endParaRPr sz="2100">
              <a:solidFill>
                <a:schemeClr val="lt1"/>
              </a:solidFill>
              <a:latin typeface="Roboto Medium"/>
              <a:ea typeface="Roboto Medium"/>
              <a:cs typeface="Roboto Medium"/>
              <a:sym typeface="Roboto Medium"/>
            </a:endParaRPr>
          </a:p>
        </p:txBody>
      </p:sp>
      <p:sp>
        <p:nvSpPr>
          <p:cNvPr id="41" name="Google Shape;888;p39">
            <a:extLst>
              <a:ext uri="{FF2B5EF4-FFF2-40B4-BE49-F238E27FC236}">
                <a16:creationId xmlns:a16="http://schemas.microsoft.com/office/drawing/2014/main" id="{2F7A7E49-2D75-3C9F-7FF5-CE731563A6F5}"/>
              </a:ext>
            </a:extLst>
          </p:cNvPr>
          <p:cNvSpPr/>
          <p:nvPr/>
        </p:nvSpPr>
        <p:spPr>
          <a:xfrm>
            <a:off x="8204650" y="4073454"/>
            <a:ext cx="1975200" cy="3213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Roboto Medium"/>
                <a:ea typeface="Roboto Medium"/>
                <a:cs typeface="Roboto Medium"/>
                <a:sym typeface="Roboto Medium"/>
              </a:rPr>
              <a:t>Spare</a:t>
            </a:r>
            <a:endParaRPr sz="1200">
              <a:solidFill>
                <a:schemeClr val="lt1"/>
              </a:solidFill>
              <a:latin typeface="Roboto Medium"/>
              <a:ea typeface="Roboto Medium"/>
              <a:cs typeface="Roboto Medium"/>
              <a:sym typeface="Roboto Medium"/>
            </a:endParaRPr>
          </a:p>
        </p:txBody>
      </p:sp>
      <p:sp>
        <p:nvSpPr>
          <p:cNvPr id="42" name="Google Shape;889;p39">
            <a:extLst>
              <a:ext uri="{FF2B5EF4-FFF2-40B4-BE49-F238E27FC236}">
                <a16:creationId xmlns:a16="http://schemas.microsoft.com/office/drawing/2014/main" id="{C06A3BA1-BAB4-42CB-2731-2382B6827DCF}"/>
              </a:ext>
            </a:extLst>
          </p:cNvPr>
          <p:cNvSpPr txBox="1"/>
          <p:nvPr/>
        </p:nvSpPr>
        <p:spPr>
          <a:xfrm>
            <a:off x="8189163" y="4460084"/>
            <a:ext cx="12606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595959"/>
                </a:solidFill>
                <a:latin typeface="Roboto"/>
                <a:ea typeface="Roboto"/>
                <a:cs typeface="Roboto"/>
                <a:sym typeface="Roboto"/>
              </a:rPr>
              <a:t>11</a:t>
            </a:r>
            <a:r>
              <a:rPr lang="en-US" sz="1300">
                <a:solidFill>
                  <a:srgbClr val="595959"/>
                </a:solidFill>
                <a:latin typeface="Roboto"/>
                <a:ea typeface="Roboto"/>
                <a:cs typeface="Roboto"/>
                <a:sym typeface="Roboto"/>
              </a:rPr>
              <a:t> : default</a:t>
            </a:r>
            <a:endParaRPr sz="1300">
              <a:solidFill>
                <a:srgbClr val="595959"/>
              </a:solidFill>
              <a:latin typeface="Roboto"/>
              <a:ea typeface="Roboto"/>
              <a:cs typeface="Roboto"/>
              <a:sym typeface="Roboto"/>
            </a:endParaRPr>
          </a:p>
        </p:txBody>
      </p:sp>
      <p:sp>
        <p:nvSpPr>
          <p:cNvPr id="43" name="Google Shape;890;p39">
            <a:extLst>
              <a:ext uri="{FF2B5EF4-FFF2-40B4-BE49-F238E27FC236}">
                <a16:creationId xmlns:a16="http://schemas.microsoft.com/office/drawing/2014/main" id="{9963D374-5707-420D-FA81-5C051CF854FB}"/>
              </a:ext>
            </a:extLst>
          </p:cNvPr>
          <p:cNvSpPr/>
          <p:nvPr/>
        </p:nvSpPr>
        <p:spPr>
          <a:xfrm>
            <a:off x="2646000" y="3531600"/>
            <a:ext cx="1810800" cy="4887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solidFill>
                  <a:schemeClr val="lt1"/>
                </a:solidFill>
                <a:latin typeface="Roboto Medium"/>
                <a:ea typeface="Roboto Medium"/>
                <a:cs typeface="Roboto Medium"/>
                <a:sym typeface="Roboto Medium"/>
              </a:rPr>
              <a:t>6</a:t>
            </a:r>
            <a:endParaRPr sz="2100">
              <a:solidFill>
                <a:schemeClr val="lt1"/>
              </a:solidFill>
              <a:latin typeface="Roboto Medium"/>
              <a:ea typeface="Roboto Medium"/>
              <a:cs typeface="Roboto Medium"/>
              <a:sym typeface="Roboto Medium"/>
            </a:endParaRPr>
          </a:p>
        </p:txBody>
      </p:sp>
      <p:sp>
        <p:nvSpPr>
          <p:cNvPr id="44" name="Google Shape;891;p39">
            <a:extLst>
              <a:ext uri="{FF2B5EF4-FFF2-40B4-BE49-F238E27FC236}">
                <a16:creationId xmlns:a16="http://schemas.microsoft.com/office/drawing/2014/main" id="{8FFBE26C-016F-7994-BB3E-CD3614D68469}"/>
              </a:ext>
            </a:extLst>
          </p:cNvPr>
          <p:cNvSpPr/>
          <p:nvPr/>
        </p:nvSpPr>
        <p:spPr>
          <a:xfrm>
            <a:off x="4488300" y="3531600"/>
            <a:ext cx="1644900" cy="4887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solidFill>
                  <a:schemeClr val="lt1"/>
                </a:solidFill>
                <a:latin typeface="Roboto Medium"/>
                <a:ea typeface="Roboto Medium"/>
                <a:cs typeface="Roboto Medium"/>
                <a:sym typeface="Roboto Medium"/>
              </a:rPr>
              <a:t>7</a:t>
            </a:r>
            <a:endParaRPr sz="2100">
              <a:solidFill>
                <a:schemeClr val="lt1"/>
              </a:solidFill>
              <a:latin typeface="Roboto Medium"/>
              <a:ea typeface="Roboto Medium"/>
              <a:cs typeface="Roboto Medium"/>
              <a:sym typeface="Roboto Medium"/>
            </a:endParaRPr>
          </a:p>
        </p:txBody>
      </p:sp>
      <p:sp>
        <p:nvSpPr>
          <p:cNvPr id="45" name="Google Shape;892;p39">
            <a:extLst>
              <a:ext uri="{FF2B5EF4-FFF2-40B4-BE49-F238E27FC236}">
                <a16:creationId xmlns:a16="http://schemas.microsoft.com/office/drawing/2014/main" id="{62D8696D-FE9D-EC27-9B87-0C4349B83225}"/>
              </a:ext>
            </a:extLst>
          </p:cNvPr>
          <p:cNvSpPr/>
          <p:nvPr/>
        </p:nvSpPr>
        <p:spPr>
          <a:xfrm>
            <a:off x="6181476" y="3531600"/>
            <a:ext cx="1975200" cy="4887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solidFill>
                  <a:schemeClr val="lt1"/>
                </a:solidFill>
                <a:latin typeface="Roboto Medium"/>
                <a:ea typeface="Roboto Medium"/>
                <a:cs typeface="Roboto Medium"/>
                <a:sym typeface="Roboto Medium"/>
              </a:rPr>
              <a:t>8</a:t>
            </a:r>
            <a:endParaRPr sz="2100">
              <a:solidFill>
                <a:schemeClr val="lt1"/>
              </a:solidFill>
              <a:latin typeface="Roboto Medium"/>
              <a:ea typeface="Roboto Medium"/>
              <a:cs typeface="Roboto Medium"/>
              <a:sym typeface="Roboto Medium"/>
            </a:endParaRPr>
          </a:p>
        </p:txBody>
      </p:sp>
      <p:sp>
        <p:nvSpPr>
          <p:cNvPr id="46" name="Google Shape;893;p39">
            <a:extLst>
              <a:ext uri="{FF2B5EF4-FFF2-40B4-BE49-F238E27FC236}">
                <a16:creationId xmlns:a16="http://schemas.microsoft.com/office/drawing/2014/main" id="{7076D20A-5BE3-3610-9CE4-46F3BDB265EB}"/>
              </a:ext>
            </a:extLst>
          </p:cNvPr>
          <p:cNvSpPr/>
          <p:nvPr/>
        </p:nvSpPr>
        <p:spPr>
          <a:xfrm>
            <a:off x="8209175" y="3531600"/>
            <a:ext cx="1970675" cy="4887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solidFill>
                  <a:schemeClr val="lt1"/>
                </a:solidFill>
                <a:latin typeface="Roboto Medium"/>
                <a:ea typeface="Roboto Medium"/>
                <a:cs typeface="Roboto Medium"/>
                <a:sym typeface="Roboto Medium"/>
              </a:rPr>
              <a:t>9, 10</a:t>
            </a:r>
            <a:endParaRPr sz="2100">
              <a:solidFill>
                <a:schemeClr val="lt1"/>
              </a:solidFill>
              <a:latin typeface="Roboto Medium"/>
              <a:ea typeface="Roboto Medium"/>
              <a:cs typeface="Roboto Medium"/>
              <a:sym typeface="Roboto Medium"/>
            </a:endParaRPr>
          </a:p>
        </p:txBody>
      </p:sp>
    </p:spTree>
    <p:extLst>
      <p:ext uri="{BB962C8B-B14F-4D97-AF65-F5344CB8AC3E}">
        <p14:creationId xmlns:p14="http://schemas.microsoft.com/office/powerpoint/2010/main" val="1711165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14;p40">
            <a:extLst>
              <a:ext uri="{FF2B5EF4-FFF2-40B4-BE49-F238E27FC236}">
                <a16:creationId xmlns:a16="http://schemas.microsoft.com/office/drawing/2014/main" id="{2B2FACE1-118C-D6A8-271B-532B6B5947FC}"/>
              </a:ext>
            </a:extLst>
          </p:cNvPr>
          <p:cNvSpPr txBox="1">
            <a:spLocks/>
          </p:cNvSpPr>
          <p:nvPr/>
        </p:nvSpPr>
        <p:spPr>
          <a:xfrm>
            <a:off x="84960" y="161905"/>
            <a:ext cx="100830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200" b="1" i="1">
                <a:solidFill>
                  <a:srgbClr val="333333"/>
                </a:solidFill>
                <a:latin typeface="Arial"/>
                <a:ea typeface="Arial"/>
                <a:cs typeface="Arial"/>
                <a:sym typeface="Arial"/>
              </a:rPr>
              <a:t>Thermal Watch </a:t>
            </a:r>
            <a:r>
              <a:rPr lang="en-US" sz="3200" b="1" i="1">
                <a:solidFill>
                  <a:srgbClr val="D29500"/>
                </a:solidFill>
                <a:latin typeface="Arial"/>
                <a:ea typeface="Arial"/>
                <a:cs typeface="Arial"/>
                <a:sym typeface="Arial"/>
              </a:rPr>
              <a:t>Receiver - </a:t>
            </a:r>
            <a:r>
              <a:rPr lang="en-US" sz="3200" b="1" i="1">
                <a:solidFill>
                  <a:srgbClr val="333333"/>
                </a:solidFill>
                <a:latin typeface="Arial"/>
                <a:ea typeface="Arial"/>
                <a:cs typeface="Arial"/>
                <a:sym typeface="Arial"/>
              </a:rPr>
              <a:t>Part Numbers</a:t>
            </a:r>
            <a:endParaRPr lang="en-US" sz="3200" dirty="0">
              <a:solidFill>
                <a:srgbClr val="333333"/>
              </a:solidFill>
            </a:endParaRPr>
          </a:p>
        </p:txBody>
      </p:sp>
      <p:pic>
        <p:nvPicPr>
          <p:cNvPr id="13" name="Google Shape;918;p40">
            <a:extLst>
              <a:ext uri="{FF2B5EF4-FFF2-40B4-BE49-F238E27FC236}">
                <a16:creationId xmlns:a16="http://schemas.microsoft.com/office/drawing/2014/main" id="{F2FB3670-1432-07BA-CE66-36F8E9FD0FB7}"/>
              </a:ext>
            </a:extLst>
          </p:cNvPr>
          <p:cNvPicPr preferRelativeResize="0"/>
          <p:nvPr/>
        </p:nvPicPr>
        <p:blipFill rotWithShape="1">
          <a:blip r:embed="rId2">
            <a:alphaModFix/>
          </a:blip>
          <a:srcRect l="2598" r="54591"/>
          <a:stretch/>
        </p:blipFill>
        <p:spPr>
          <a:xfrm>
            <a:off x="945562" y="1050539"/>
            <a:ext cx="2112350" cy="3016351"/>
          </a:xfrm>
          <a:prstGeom prst="rect">
            <a:avLst/>
          </a:prstGeom>
          <a:noFill/>
          <a:ln>
            <a:noFill/>
          </a:ln>
        </p:spPr>
      </p:pic>
      <p:pic>
        <p:nvPicPr>
          <p:cNvPr id="14" name="Google Shape;919;p40">
            <a:extLst>
              <a:ext uri="{FF2B5EF4-FFF2-40B4-BE49-F238E27FC236}">
                <a16:creationId xmlns:a16="http://schemas.microsoft.com/office/drawing/2014/main" id="{D3E9FA68-1FEB-FC45-5D5F-52459A80EB20}"/>
              </a:ext>
            </a:extLst>
          </p:cNvPr>
          <p:cNvPicPr preferRelativeResize="0"/>
          <p:nvPr/>
        </p:nvPicPr>
        <p:blipFill>
          <a:blip r:embed="rId3">
            <a:alphaModFix/>
          </a:blip>
          <a:stretch>
            <a:fillRect/>
          </a:stretch>
        </p:blipFill>
        <p:spPr>
          <a:xfrm>
            <a:off x="8762791" y="1800621"/>
            <a:ext cx="3026400" cy="1702350"/>
          </a:xfrm>
          <a:prstGeom prst="rect">
            <a:avLst/>
          </a:prstGeom>
          <a:noFill/>
          <a:ln>
            <a:noFill/>
          </a:ln>
        </p:spPr>
      </p:pic>
      <p:sp>
        <p:nvSpPr>
          <p:cNvPr id="15" name="Google Shape;920;p40">
            <a:extLst>
              <a:ext uri="{FF2B5EF4-FFF2-40B4-BE49-F238E27FC236}">
                <a16:creationId xmlns:a16="http://schemas.microsoft.com/office/drawing/2014/main" id="{DBBB6B79-53AA-3DB9-3648-A1E12A222809}"/>
              </a:ext>
            </a:extLst>
          </p:cNvPr>
          <p:cNvSpPr txBox="1"/>
          <p:nvPr/>
        </p:nvSpPr>
        <p:spPr>
          <a:xfrm>
            <a:off x="3344181" y="2184439"/>
            <a:ext cx="52788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595959"/>
                </a:solidFill>
                <a:latin typeface="Roboto Light"/>
                <a:ea typeface="Roboto Light"/>
                <a:cs typeface="Roboto Light"/>
                <a:sym typeface="Roboto Light"/>
              </a:rPr>
              <a:t>     1101</a:t>
            </a:r>
            <a:endParaRPr sz="300">
              <a:solidFill>
                <a:srgbClr val="D8D8D8"/>
              </a:solidFill>
            </a:endParaRPr>
          </a:p>
        </p:txBody>
      </p:sp>
      <p:grpSp>
        <p:nvGrpSpPr>
          <p:cNvPr id="16" name="Google Shape;921;p40">
            <a:extLst>
              <a:ext uri="{FF2B5EF4-FFF2-40B4-BE49-F238E27FC236}">
                <a16:creationId xmlns:a16="http://schemas.microsoft.com/office/drawing/2014/main" id="{01A76660-7905-277F-6CE5-389ED1F8A2CA}"/>
              </a:ext>
            </a:extLst>
          </p:cNvPr>
          <p:cNvGrpSpPr/>
          <p:nvPr/>
        </p:nvGrpSpPr>
        <p:grpSpPr>
          <a:xfrm>
            <a:off x="4949001" y="2241628"/>
            <a:ext cx="439502" cy="968039"/>
            <a:chOff x="7219950" y="2293200"/>
            <a:chExt cx="375900" cy="827950"/>
          </a:xfrm>
        </p:grpSpPr>
        <p:sp>
          <p:nvSpPr>
            <p:cNvPr id="17" name="Google Shape;922;p40">
              <a:extLst>
                <a:ext uri="{FF2B5EF4-FFF2-40B4-BE49-F238E27FC236}">
                  <a16:creationId xmlns:a16="http://schemas.microsoft.com/office/drawing/2014/main" id="{D532A5B7-C676-B398-3668-DD4915BAE527}"/>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3;p40">
              <a:extLst>
                <a:ext uri="{FF2B5EF4-FFF2-40B4-BE49-F238E27FC236}">
                  <a16:creationId xmlns:a16="http://schemas.microsoft.com/office/drawing/2014/main" id="{A92BBDFA-128F-E2BA-5329-86FF489CF15E}"/>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5</a:t>
              </a:r>
              <a:endParaRPr sz="1100">
                <a:solidFill>
                  <a:srgbClr val="888888"/>
                </a:solidFill>
                <a:latin typeface="Roboto"/>
                <a:ea typeface="Roboto"/>
                <a:cs typeface="Roboto"/>
                <a:sym typeface="Roboto"/>
              </a:endParaRPr>
            </a:p>
          </p:txBody>
        </p:sp>
      </p:grpSp>
      <p:grpSp>
        <p:nvGrpSpPr>
          <p:cNvPr id="19" name="Google Shape;924;p40">
            <a:extLst>
              <a:ext uri="{FF2B5EF4-FFF2-40B4-BE49-F238E27FC236}">
                <a16:creationId xmlns:a16="http://schemas.microsoft.com/office/drawing/2014/main" id="{B9FA650A-A9EE-B88C-C381-7C265E740BCC}"/>
              </a:ext>
            </a:extLst>
          </p:cNvPr>
          <p:cNvGrpSpPr/>
          <p:nvPr/>
        </p:nvGrpSpPr>
        <p:grpSpPr>
          <a:xfrm>
            <a:off x="5391338" y="2241628"/>
            <a:ext cx="439502" cy="968039"/>
            <a:chOff x="7219950" y="2293200"/>
            <a:chExt cx="375900" cy="827950"/>
          </a:xfrm>
        </p:grpSpPr>
        <p:sp>
          <p:nvSpPr>
            <p:cNvPr id="20" name="Google Shape;925;p40">
              <a:extLst>
                <a:ext uri="{FF2B5EF4-FFF2-40B4-BE49-F238E27FC236}">
                  <a16:creationId xmlns:a16="http://schemas.microsoft.com/office/drawing/2014/main" id="{95465924-5D9C-C543-753B-73D29BC128C3}"/>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6;p40">
              <a:extLst>
                <a:ext uri="{FF2B5EF4-FFF2-40B4-BE49-F238E27FC236}">
                  <a16:creationId xmlns:a16="http://schemas.microsoft.com/office/drawing/2014/main" id="{CFDED2BB-5BA2-A2D9-6E5D-0F8ED7397F18}"/>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6</a:t>
              </a:r>
              <a:endParaRPr sz="1100">
                <a:solidFill>
                  <a:srgbClr val="888888"/>
                </a:solidFill>
                <a:latin typeface="Roboto"/>
                <a:ea typeface="Roboto"/>
                <a:cs typeface="Roboto"/>
                <a:sym typeface="Roboto"/>
              </a:endParaRPr>
            </a:p>
          </p:txBody>
        </p:sp>
      </p:grpSp>
      <p:grpSp>
        <p:nvGrpSpPr>
          <p:cNvPr id="22" name="Google Shape;927;p40">
            <a:extLst>
              <a:ext uri="{FF2B5EF4-FFF2-40B4-BE49-F238E27FC236}">
                <a16:creationId xmlns:a16="http://schemas.microsoft.com/office/drawing/2014/main" id="{DE22CF12-0526-0DC3-0B79-D20640F5904D}"/>
              </a:ext>
            </a:extLst>
          </p:cNvPr>
          <p:cNvGrpSpPr/>
          <p:nvPr/>
        </p:nvGrpSpPr>
        <p:grpSpPr>
          <a:xfrm>
            <a:off x="5833676" y="2241628"/>
            <a:ext cx="439502" cy="968039"/>
            <a:chOff x="7219950" y="2293200"/>
            <a:chExt cx="375900" cy="827950"/>
          </a:xfrm>
        </p:grpSpPr>
        <p:sp>
          <p:nvSpPr>
            <p:cNvPr id="23" name="Google Shape;928;p40">
              <a:extLst>
                <a:ext uri="{FF2B5EF4-FFF2-40B4-BE49-F238E27FC236}">
                  <a16:creationId xmlns:a16="http://schemas.microsoft.com/office/drawing/2014/main" id="{3121F328-D006-C0CE-6496-9DE12BBF02C2}"/>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29;p40">
              <a:extLst>
                <a:ext uri="{FF2B5EF4-FFF2-40B4-BE49-F238E27FC236}">
                  <a16:creationId xmlns:a16="http://schemas.microsoft.com/office/drawing/2014/main" id="{7846EEB7-E1CB-B71F-80B0-62ED0CBC923B}"/>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7</a:t>
              </a:r>
              <a:endParaRPr sz="1100">
                <a:solidFill>
                  <a:srgbClr val="888888"/>
                </a:solidFill>
                <a:latin typeface="Roboto"/>
                <a:ea typeface="Roboto"/>
                <a:cs typeface="Roboto"/>
                <a:sym typeface="Roboto"/>
              </a:endParaRPr>
            </a:p>
          </p:txBody>
        </p:sp>
      </p:grpSp>
      <p:grpSp>
        <p:nvGrpSpPr>
          <p:cNvPr id="25" name="Google Shape;930;p40">
            <a:extLst>
              <a:ext uri="{FF2B5EF4-FFF2-40B4-BE49-F238E27FC236}">
                <a16:creationId xmlns:a16="http://schemas.microsoft.com/office/drawing/2014/main" id="{DEA4F365-37A9-0068-3D7B-AA7D5A0FACE0}"/>
              </a:ext>
            </a:extLst>
          </p:cNvPr>
          <p:cNvGrpSpPr/>
          <p:nvPr/>
        </p:nvGrpSpPr>
        <p:grpSpPr>
          <a:xfrm>
            <a:off x="6276013" y="2241628"/>
            <a:ext cx="439502" cy="968039"/>
            <a:chOff x="7219950" y="2293200"/>
            <a:chExt cx="375900" cy="827950"/>
          </a:xfrm>
        </p:grpSpPr>
        <p:sp>
          <p:nvSpPr>
            <p:cNvPr id="26" name="Google Shape;931;p40">
              <a:extLst>
                <a:ext uri="{FF2B5EF4-FFF2-40B4-BE49-F238E27FC236}">
                  <a16:creationId xmlns:a16="http://schemas.microsoft.com/office/drawing/2014/main" id="{5558B8DB-93AF-A54F-5175-E83512565188}"/>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2;p40">
              <a:extLst>
                <a:ext uri="{FF2B5EF4-FFF2-40B4-BE49-F238E27FC236}">
                  <a16:creationId xmlns:a16="http://schemas.microsoft.com/office/drawing/2014/main" id="{97B8DAD9-C7FD-0293-07DF-B3D7F27DF992}"/>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8</a:t>
              </a:r>
              <a:endParaRPr sz="1100">
                <a:solidFill>
                  <a:srgbClr val="888888"/>
                </a:solidFill>
                <a:latin typeface="Roboto"/>
                <a:ea typeface="Roboto"/>
                <a:cs typeface="Roboto"/>
                <a:sym typeface="Roboto"/>
              </a:endParaRPr>
            </a:p>
          </p:txBody>
        </p:sp>
      </p:grpSp>
      <p:grpSp>
        <p:nvGrpSpPr>
          <p:cNvPr id="28" name="Google Shape;933;p40">
            <a:extLst>
              <a:ext uri="{FF2B5EF4-FFF2-40B4-BE49-F238E27FC236}">
                <a16:creationId xmlns:a16="http://schemas.microsoft.com/office/drawing/2014/main" id="{88A668AE-575C-2B64-C1DB-29AB233046F6}"/>
              </a:ext>
            </a:extLst>
          </p:cNvPr>
          <p:cNvGrpSpPr/>
          <p:nvPr/>
        </p:nvGrpSpPr>
        <p:grpSpPr>
          <a:xfrm>
            <a:off x="6718351" y="2241628"/>
            <a:ext cx="439502" cy="968039"/>
            <a:chOff x="7219950" y="2293200"/>
            <a:chExt cx="375900" cy="827950"/>
          </a:xfrm>
        </p:grpSpPr>
        <p:sp>
          <p:nvSpPr>
            <p:cNvPr id="29" name="Google Shape;934;p40">
              <a:extLst>
                <a:ext uri="{FF2B5EF4-FFF2-40B4-BE49-F238E27FC236}">
                  <a16:creationId xmlns:a16="http://schemas.microsoft.com/office/drawing/2014/main" id="{00D60E32-7F09-5043-9C94-351B72A1C42A}"/>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35;p40">
              <a:extLst>
                <a:ext uri="{FF2B5EF4-FFF2-40B4-BE49-F238E27FC236}">
                  <a16:creationId xmlns:a16="http://schemas.microsoft.com/office/drawing/2014/main" id="{FFBE17E0-A7D2-B7C4-6C5A-9BDA11784F6F}"/>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9</a:t>
              </a:r>
              <a:endParaRPr sz="1100">
                <a:solidFill>
                  <a:srgbClr val="888888"/>
                </a:solidFill>
                <a:latin typeface="Roboto"/>
                <a:ea typeface="Roboto"/>
                <a:cs typeface="Roboto"/>
                <a:sym typeface="Roboto"/>
              </a:endParaRPr>
            </a:p>
          </p:txBody>
        </p:sp>
      </p:grpSp>
      <p:grpSp>
        <p:nvGrpSpPr>
          <p:cNvPr id="31" name="Google Shape;936;p40">
            <a:extLst>
              <a:ext uri="{FF2B5EF4-FFF2-40B4-BE49-F238E27FC236}">
                <a16:creationId xmlns:a16="http://schemas.microsoft.com/office/drawing/2014/main" id="{4C4B5AAB-8259-13C1-9A7B-DE6CE1788D4C}"/>
              </a:ext>
            </a:extLst>
          </p:cNvPr>
          <p:cNvGrpSpPr/>
          <p:nvPr/>
        </p:nvGrpSpPr>
        <p:grpSpPr>
          <a:xfrm>
            <a:off x="7160688" y="2241628"/>
            <a:ext cx="439502" cy="968029"/>
            <a:chOff x="7219950" y="2293200"/>
            <a:chExt cx="375900" cy="827941"/>
          </a:xfrm>
        </p:grpSpPr>
        <p:sp>
          <p:nvSpPr>
            <p:cNvPr id="32" name="Google Shape;937;p40">
              <a:extLst>
                <a:ext uri="{FF2B5EF4-FFF2-40B4-BE49-F238E27FC236}">
                  <a16:creationId xmlns:a16="http://schemas.microsoft.com/office/drawing/2014/main" id="{1F2D5358-1475-4CB5-0B6A-F3F46A3F8D56}"/>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38;p40">
              <a:extLst>
                <a:ext uri="{FF2B5EF4-FFF2-40B4-BE49-F238E27FC236}">
                  <a16:creationId xmlns:a16="http://schemas.microsoft.com/office/drawing/2014/main" id="{E383C6B4-E9CA-C062-00F9-47923CE103A1}"/>
                </a:ext>
              </a:extLst>
            </p:cNvPr>
            <p:cNvSpPr txBox="1"/>
            <p:nvPr/>
          </p:nvSpPr>
          <p:spPr>
            <a:xfrm>
              <a:off x="7275438" y="2818441"/>
              <a:ext cx="3204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10</a:t>
              </a:r>
              <a:endParaRPr sz="1100">
                <a:solidFill>
                  <a:srgbClr val="888888"/>
                </a:solidFill>
                <a:latin typeface="Roboto"/>
                <a:ea typeface="Roboto"/>
                <a:cs typeface="Roboto"/>
                <a:sym typeface="Roboto"/>
              </a:endParaRPr>
            </a:p>
          </p:txBody>
        </p:sp>
      </p:grpSp>
      <p:sp>
        <p:nvSpPr>
          <p:cNvPr id="34" name="Google Shape;939;p40">
            <a:extLst>
              <a:ext uri="{FF2B5EF4-FFF2-40B4-BE49-F238E27FC236}">
                <a16:creationId xmlns:a16="http://schemas.microsoft.com/office/drawing/2014/main" id="{94224911-3795-83B0-E86D-2D02DE8D4A4E}"/>
              </a:ext>
            </a:extLst>
          </p:cNvPr>
          <p:cNvSpPr txBox="1"/>
          <p:nvPr/>
        </p:nvSpPr>
        <p:spPr>
          <a:xfrm>
            <a:off x="4975551" y="2260616"/>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35" name="Google Shape;940;p40">
            <a:extLst>
              <a:ext uri="{FF2B5EF4-FFF2-40B4-BE49-F238E27FC236}">
                <a16:creationId xmlns:a16="http://schemas.microsoft.com/office/drawing/2014/main" id="{2837C965-0E7F-D96F-60C7-79E9517B48C5}"/>
              </a:ext>
            </a:extLst>
          </p:cNvPr>
          <p:cNvSpPr txBox="1"/>
          <p:nvPr/>
        </p:nvSpPr>
        <p:spPr>
          <a:xfrm>
            <a:off x="5417763" y="2260616"/>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36" name="Google Shape;941;p40">
            <a:extLst>
              <a:ext uri="{FF2B5EF4-FFF2-40B4-BE49-F238E27FC236}">
                <a16:creationId xmlns:a16="http://schemas.microsoft.com/office/drawing/2014/main" id="{29EC00B6-4F3A-8A9E-5358-F34D9B3D541B}"/>
              </a:ext>
            </a:extLst>
          </p:cNvPr>
          <p:cNvSpPr txBox="1"/>
          <p:nvPr/>
        </p:nvSpPr>
        <p:spPr>
          <a:xfrm>
            <a:off x="5872826" y="2260616"/>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37" name="Google Shape;942;p40">
            <a:extLst>
              <a:ext uri="{FF2B5EF4-FFF2-40B4-BE49-F238E27FC236}">
                <a16:creationId xmlns:a16="http://schemas.microsoft.com/office/drawing/2014/main" id="{A6565AD5-CE65-B16D-E6E8-3B3EC723DA65}"/>
              </a:ext>
            </a:extLst>
          </p:cNvPr>
          <p:cNvSpPr txBox="1"/>
          <p:nvPr/>
        </p:nvSpPr>
        <p:spPr>
          <a:xfrm>
            <a:off x="6327338" y="2260616"/>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38" name="Google Shape;943;p40">
            <a:extLst>
              <a:ext uri="{FF2B5EF4-FFF2-40B4-BE49-F238E27FC236}">
                <a16:creationId xmlns:a16="http://schemas.microsoft.com/office/drawing/2014/main" id="{1A287423-9137-B6A2-7E87-653C742DC664}"/>
              </a:ext>
            </a:extLst>
          </p:cNvPr>
          <p:cNvSpPr txBox="1"/>
          <p:nvPr/>
        </p:nvSpPr>
        <p:spPr>
          <a:xfrm>
            <a:off x="6752801" y="2260616"/>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39" name="Google Shape;944;p40">
            <a:extLst>
              <a:ext uri="{FF2B5EF4-FFF2-40B4-BE49-F238E27FC236}">
                <a16:creationId xmlns:a16="http://schemas.microsoft.com/office/drawing/2014/main" id="{8EE9F6ED-3138-4B34-C099-82A9F73074D9}"/>
              </a:ext>
            </a:extLst>
          </p:cNvPr>
          <p:cNvSpPr txBox="1"/>
          <p:nvPr/>
        </p:nvSpPr>
        <p:spPr>
          <a:xfrm>
            <a:off x="7172688" y="2260616"/>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40" name="Google Shape;945;p40">
            <a:extLst>
              <a:ext uri="{FF2B5EF4-FFF2-40B4-BE49-F238E27FC236}">
                <a16:creationId xmlns:a16="http://schemas.microsoft.com/office/drawing/2014/main" id="{017B14F3-BEFA-7F4A-6714-DAFE1A505061}"/>
              </a:ext>
            </a:extLst>
          </p:cNvPr>
          <p:cNvSpPr/>
          <p:nvPr/>
        </p:nvSpPr>
        <p:spPr>
          <a:xfrm>
            <a:off x="532342" y="4364690"/>
            <a:ext cx="2636700" cy="3213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Roboto Medium"/>
                <a:ea typeface="Roboto Medium"/>
                <a:cs typeface="Roboto Medium"/>
                <a:sym typeface="Roboto Medium"/>
              </a:rPr>
              <a:t>Temperature</a:t>
            </a:r>
            <a:endParaRPr sz="1200">
              <a:solidFill>
                <a:schemeClr val="lt1"/>
              </a:solidFill>
              <a:latin typeface="Roboto Medium"/>
              <a:ea typeface="Roboto Medium"/>
              <a:cs typeface="Roboto Medium"/>
              <a:sym typeface="Roboto Medium"/>
            </a:endParaRPr>
          </a:p>
        </p:txBody>
      </p:sp>
      <p:sp>
        <p:nvSpPr>
          <p:cNvPr id="41" name="Google Shape;946;p40">
            <a:extLst>
              <a:ext uri="{FF2B5EF4-FFF2-40B4-BE49-F238E27FC236}">
                <a16:creationId xmlns:a16="http://schemas.microsoft.com/office/drawing/2014/main" id="{AAA917BB-C7C7-72A2-DBEF-E639C7632590}"/>
              </a:ext>
            </a:extLst>
          </p:cNvPr>
          <p:cNvSpPr/>
          <p:nvPr/>
        </p:nvSpPr>
        <p:spPr>
          <a:xfrm>
            <a:off x="3207267" y="4364690"/>
            <a:ext cx="2619000" cy="321300"/>
          </a:xfrm>
          <a:prstGeom prst="rect">
            <a:avLst/>
          </a:prstGeom>
          <a:solidFill>
            <a:srgbClr val="646B72"/>
          </a:solidFill>
          <a:ln>
            <a:noFill/>
          </a:ln>
        </p:spPr>
        <p:txBody>
          <a:bodyPr spcFirstLastPara="1" wrap="square" lIns="91425" tIns="91425" rIns="91425" bIns="91425" anchor="ctr" anchorCtr="0">
            <a:noAutofit/>
          </a:bodyPr>
          <a:lstStyle/>
          <a:p>
            <a:pPr algn="ctr"/>
            <a:r>
              <a:rPr lang="en-US" sz="1200">
                <a:solidFill>
                  <a:schemeClr val="lt1"/>
                </a:solidFill>
                <a:latin typeface="Roboto Medium"/>
                <a:ea typeface="Roboto Medium"/>
                <a:cs typeface="Roboto Medium"/>
                <a:sym typeface="Roboto Medium"/>
              </a:rPr>
              <a:t>Number of corded sensors</a:t>
            </a:r>
            <a:endParaRPr sz="1200">
              <a:solidFill>
                <a:schemeClr val="lt1"/>
              </a:solidFill>
              <a:latin typeface="Roboto Medium"/>
              <a:ea typeface="Roboto Medium"/>
              <a:cs typeface="Roboto Medium"/>
              <a:sym typeface="Roboto Medium"/>
            </a:endParaRPr>
          </a:p>
        </p:txBody>
      </p:sp>
      <p:sp>
        <p:nvSpPr>
          <p:cNvPr id="42" name="Google Shape;947;p40">
            <a:extLst>
              <a:ext uri="{FF2B5EF4-FFF2-40B4-BE49-F238E27FC236}">
                <a16:creationId xmlns:a16="http://schemas.microsoft.com/office/drawing/2014/main" id="{25080282-9C41-F4C5-372E-C12E25FE0F64}"/>
              </a:ext>
            </a:extLst>
          </p:cNvPr>
          <p:cNvSpPr/>
          <p:nvPr/>
        </p:nvSpPr>
        <p:spPr>
          <a:xfrm>
            <a:off x="5881017" y="4364678"/>
            <a:ext cx="1644900" cy="321300"/>
          </a:xfrm>
          <a:prstGeom prst="rect">
            <a:avLst/>
          </a:prstGeom>
          <a:solidFill>
            <a:srgbClr val="646B72"/>
          </a:solidFill>
          <a:ln>
            <a:noFill/>
          </a:ln>
        </p:spPr>
        <p:txBody>
          <a:bodyPr spcFirstLastPara="1" wrap="square" lIns="91425" tIns="91425" rIns="91425" bIns="91425" anchor="ctr" anchorCtr="0">
            <a:noAutofit/>
          </a:bodyPr>
          <a:lstStyle/>
          <a:p>
            <a:pPr algn="ctr"/>
            <a:r>
              <a:rPr lang="en-US" sz="1200" dirty="0">
                <a:solidFill>
                  <a:schemeClr val="lt1"/>
                </a:solidFill>
                <a:latin typeface="Roboto Medium"/>
                <a:ea typeface="Roboto Medium"/>
                <a:cs typeface="Roboto Medium"/>
                <a:sym typeface="Roboto Medium"/>
              </a:rPr>
              <a:t>Cable Length</a:t>
            </a:r>
            <a:endParaRPr sz="1200" dirty="0">
              <a:solidFill>
                <a:schemeClr val="lt1"/>
              </a:solidFill>
              <a:latin typeface="Roboto Medium"/>
              <a:ea typeface="Roboto Medium"/>
              <a:cs typeface="Roboto Medium"/>
              <a:sym typeface="Roboto Medium"/>
            </a:endParaRPr>
          </a:p>
        </p:txBody>
      </p:sp>
      <p:sp>
        <p:nvSpPr>
          <p:cNvPr id="43" name="Google Shape;948;p40">
            <a:extLst>
              <a:ext uri="{FF2B5EF4-FFF2-40B4-BE49-F238E27FC236}">
                <a16:creationId xmlns:a16="http://schemas.microsoft.com/office/drawing/2014/main" id="{2F6AC96A-CC29-19C9-76F2-153359F7059A}"/>
              </a:ext>
            </a:extLst>
          </p:cNvPr>
          <p:cNvSpPr/>
          <p:nvPr/>
        </p:nvSpPr>
        <p:spPr>
          <a:xfrm>
            <a:off x="7571967" y="4364678"/>
            <a:ext cx="1975200" cy="3213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Roboto Medium"/>
                <a:ea typeface="Roboto Medium"/>
                <a:cs typeface="Roboto Medium"/>
                <a:sym typeface="Roboto Medium"/>
              </a:rPr>
              <a:t>Modbus Connector</a:t>
            </a:r>
            <a:endParaRPr sz="1200">
              <a:solidFill>
                <a:schemeClr val="lt1"/>
              </a:solidFill>
              <a:latin typeface="Roboto Medium"/>
              <a:ea typeface="Roboto Medium"/>
              <a:cs typeface="Roboto Medium"/>
              <a:sym typeface="Roboto Medium"/>
            </a:endParaRPr>
          </a:p>
        </p:txBody>
      </p:sp>
      <p:sp>
        <p:nvSpPr>
          <p:cNvPr id="44" name="Google Shape;949;p40">
            <a:extLst>
              <a:ext uri="{FF2B5EF4-FFF2-40B4-BE49-F238E27FC236}">
                <a16:creationId xmlns:a16="http://schemas.microsoft.com/office/drawing/2014/main" id="{5EF39473-422E-702D-D64E-3143B53A866D}"/>
              </a:ext>
            </a:extLst>
          </p:cNvPr>
          <p:cNvSpPr txBox="1"/>
          <p:nvPr/>
        </p:nvSpPr>
        <p:spPr>
          <a:xfrm>
            <a:off x="544792" y="4754740"/>
            <a:ext cx="26367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595959"/>
                </a:solidFill>
                <a:latin typeface="Roboto"/>
                <a:ea typeface="Roboto"/>
                <a:cs typeface="Roboto"/>
                <a:sym typeface="Roboto"/>
              </a:rPr>
              <a:t>1</a:t>
            </a:r>
            <a:r>
              <a:rPr lang="en-US" sz="1300">
                <a:solidFill>
                  <a:srgbClr val="595959"/>
                </a:solidFill>
                <a:latin typeface="Roboto"/>
                <a:ea typeface="Roboto"/>
                <a:cs typeface="Roboto"/>
                <a:sym typeface="Roboto"/>
              </a:rPr>
              <a:t> : DIN-Receiver</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2 </a:t>
            </a:r>
            <a:r>
              <a:rPr lang="en-US" sz="1300">
                <a:solidFill>
                  <a:srgbClr val="595959"/>
                </a:solidFill>
                <a:latin typeface="Roboto"/>
                <a:ea typeface="Roboto"/>
                <a:cs typeface="Roboto"/>
                <a:sym typeface="Roboto"/>
              </a:rPr>
              <a:t>: IR-Receiver</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3</a:t>
            </a:r>
            <a:r>
              <a:rPr lang="en-US" sz="1300">
                <a:solidFill>
                  <a:srgbClr val="595959"/>
                </a:solidFill>
                <a:latin typeface="Roboto"/>
                <a:ea typeface="Roboto"/>
                <a:cs typeface="Roboto"/>
                <a:sym typeface="Roboto"/>
              </a:rPr>
              <a:t> : RJ12 cables</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4</a:t>
            </a:r>
            <a:r>
              <a:rPr lang="en-US" sz="1300">
                <a:solidFill>
                  <a:srgbClr val="595959"/>
                </a:solidFill>
                <a:latin typeface="Roboto"/>
                <a:ea typeface="Roboto"/>
                <a:cs typeface="Roboto"/>
                <a:sym typeface="Roboto"/>
              </a:rPr>
              <a:t> : LAN CAT6 RJ45 cables</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5</a:t>
            </a:r>
            <a:r>
              <a:rPr lang="en-US" sz="1300">
                <a:solidFill>
                  <a:srgbClr val="595959"/>
                </a:solidFill>
                <a:latin typeface="Roboto"/>
                <a:ea typeface="Roboto"/>
                <a:cs typeface="Roboto"/>
                <a:sym typeface="Roboto"/>
              </a:rPr>
              <a:t> : Adapters</a:t>
            </a:r>
            <a:endParaRPr sz="1300">
              <a:solidFill>
                <a:srgbClr val="595959"/>
              </a:solidFill>
            </a:endParaRPr>
          </a:p>
        </p:txBody>
      </p:sp>
      <p:sp>
        <p:nvSpPr>
          <p:cNvPr id="45" name="Google Shape;950;p40">
            <a:extLst>
              <a:ext uri="{FF2B5EF4-FFF2-40B4-BE49-F238E27FC236}">
                <a16:creationId xmlns:a16="http://schemas.microsoft.com/office/drawing/2014/main" id="{6B7C82F1-4454-14C2-810C-DA697A604502}"/>
              </a:ext>
            </a:extLst>
          </p:cNvPr>
          <p:cNvSpPr txBox="1"/>
          <p:nvPr/>
        </p:nvSpPr>
        <p:spPr>
          <a:xfrm>
            <a:off x="3244467" y="4754740"/>
            <a:ext cx="19095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595959"/>
                </a:solidFill>
                <a:latin typeface="Roboto"/>
                <a:ea typeface="Roboto"/>
                <a:cs typeface="Roboto"/>
                <a:sym typeface="Roboto"/>
              </a:rPr>
              <a:t>1</a:t>
            </a:r>
            <a:r>
              <a:rPr lang="en-US" sz="1300">
                <a:solidFill>
                  <a:srgbClr val="595959"/>
                </a:solidFill>
                <a:latin typeface="Roboto"/>
                <a:ea typeface="Roboto"/>
                <a:cs typeface="Roboto"/>
                <a:sym typeface="Roboto"/>
              </a:rPr>
              <a:t> : 1 x IR receiver</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2 </a:t>
            </a:r>
            <a:r>
              <a:rPr lang="en-US" sz="1300">
                <a:solidFill>
                  <a:srgbClr val="595959"/>
                </a:solidFill>
                <a:latin typeface="Roboto"/>
                <a:ea typeface="Roboto"/>
                <a:cs typeface="Roboto"/>
                <a:sym typeface="Roboto"/>
              </a:rPr>
              <a:t>: 5 x IR receivers</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3</a:t>
            </a:r>
            <a:r>
              <a:rPr lang="en-US" sz="1300">
                <a:solidFill>
                  <a:srgbClr val="595959"/>
                </a:solidFill>
                <a:latin typeface="Roboto"/>
                <a:ea typeface="Roboto"/>
                <a:cs typeface="Roboto"/>
                <a:sym typeface="Roboto"/>
              </a:rPr>
              <a:t> : 13 x IR receivers</a:t>
            </a:r>
            <a:endParaRPr sz="1300">
              <a:solidFill>
                <a:srgbClr val="595959"/>
              </a:solidFill>
            </a:endParaRPr>
          </a:p>
        </p:txBody>
      </p:sp>
      <p:sp>
        <p:nvSpPr>
          <p:cNvPr id="46" name="Google Shape;951;p40">
            <a:extLst>
              <a:ext uri="{FF2B5EF4-FFF2-40B4-BE49-F238E27FC236}">
                <a16:creationId xmlns:a16="http://schemas.microsoft.com/office/drawing/2014/main" id="{3E760FBE-A186-FA35-3659-8F632F0D0F17}"/>
              </a:ext>
            </a:extLst>
          </p:cNvPr>
          <p:cNvSpPr txBox="1"/>
          <p:nvPr/>
        </p:nvSpPr>
        <p:spPr>
          <a:xfrm>
            <a:off x="5892242" y="4754740"/>
            <a:ext cx="12606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595959"/>
                </a:solidFill>
                <a:latin typeface="Roboto"/>
                <a:ea typeface="Roboto"/>
                <a:cs typeface="Roboto"/>
                <a:sym typeface="Roboto"/>
              </a:rPr>
              <a:t>1</a:t>
            </a:r>
            <a:r>
              <a:rPr lang="en-US" sz="1300">
                <a:solidFill>
                  <a:srgbClr val="595959"/>
                </a:solidFill>
                <a:latin typeface="Roboto"/>
                <a:ea typeface="Roboto"/>
                <a:cs typeface="Roboto"/>
                <a:sym typeface="Roboto"/>
              </a:rPr>
              <a:t> : None</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2 </a:t>
            </a:r>
            <a:r>
              <a:rPr lang="en-US" sz="1300">
                <a:solidFill>
                  <a:srgbClr val="595959"/>
                </a:solidFill>
                <a:latin typeface="Roboto"/>
                <a:ea typeface="Roboto"/>
                <a:cs typeface="Roboto"/>
                <a:sym typeface="Roboto"/>
              </a:rPr>
              <a:t>: 1m</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3</a:t>
            </a:r>
            <a:r>
              <a:rPr lang="en-US" sz="1300">
                <a:solidFill>
                  <a:srgbClr val="595959"/>
                </a:solidFill>
                <a:latin typeface="Roboto"/>
                <a:ea typeface="Roboto"/>
                <a:cs typeface="Roboto"/>
                <a:sym typeface="Roboto"/>
              </a:rPr>
              <a:t> : 2m</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4</a:t>
            </a:r>
            <a:r>
              <a:rPr lang="en-US" sz="1300">
                <a:solidFill>
                  <a:srgbClr val="595959"/>
                </a:solidFill>
                <a:latin typeface="Roboto"/>
                <a:ea typeface="Roboto"/>
                <a:cs typeface="Roboto"/>
                <a:sym typeface="Roboto"/>
              </a:rPr>
              <a:t> : 3m</a:t>
            </a:r>
            <a:endParaRPr sz="1300">
              <a:solidFill>
                <a:srgbClr val="595959"/>
              </a:solidFill>
              <a:latin typeface="Roboto"/>
              <a:ea typeface="Roboto"/>
              <a:cs typeface="Roboto"/>
              <a:sym typeface="Roboto"/>
            </a:endParaRPr>
          </a:p>
        </p:txBody>
      </p:sp>
      <p:sp>
        <p:nvSpPr>
          <p:cNvPr id="47" name="Google Shape;952;p40">
            <a:extLst>
              <a:ext uri="{FF2B5EF4-FFF2-40B4-BE49-F238E27FC236}">
                <a16:creationId xmlns:a16="http://schemas.microsoft.com/office/drawing/2014/main" id="{253535B1-C5FF-F441-7B68-3D6F8253B74C}"/>
              </a:ext>
            </a:extLst>
          </p:cNvPr>
          <p:cNvSpPr txBox="1"/>
          <p:nvPr/>
        </p:nvSpPr>
        <p:spPr>
          <a:xfrm>
            <a:off x="7577617" y="4754740"/>
            <a:ext cx="1644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595959"/>
                </a:solidFill>
                <a:latin typeface="Roboto"/>
                <a:ea typeface="Roboto"/>
                <a:cs typeface="Roboto"/>
                <a:sym typeface="Roboto"/>
              </a:rPr>
              <a:t>1</a:t>
            </a:r>
            <a:r>
              <a:rPr lang="en-US" sz="1300">
                <a:solidFill>
                  <a:srgbClr val="595959"/>
                </a:solidFill>
                <a:latin typeface="Roboto"/>
                <a:ea typeface="Roboto"/>
                <a:cs typeface="Roboto"/>
                <a:sym typeface="Roboto"/>
              </a:rPr>
              <a:t> : RJ45</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2</a:t>
            </a:r>
            <a:r>
              <a:rPr lang="en-US" sz="1300">
                <a:solidFill>
                  <a:srgbClr val="595959"/>
                </a:solidFill>
                <a:latin typeface="Roboto"/>
                <a:ea typeface="Roboto"/>
                <a:cs typeface="Roboto"/>
                <a:sym typeface="Roboto"/>
              </a:rPr>
              <a:t> : DB9</a:t>
            </a:r>
            <a:endParaRPr sz="1300">
              <a:solidFill>
                <a:srgbClr val="595959"/>
              </a:solidFill>
              <a:latin typeface="Roboto"/>
              <a:ea typeface="Roboto"/>
              <a:cs typeface="Roboto"/>
              <a:sym typeface="Roboto"/>
            </a:endParaRPr>
          </a:p>
          <a:p>
            <a:pPr marL="0" lvl="0" indent="0" algn="l" rtl="0">
              <a:spcBef>
                <a:spcPts val="0"/>
              </a:spcBef>
              <a:spcAft>
                <a:spcPts val="0"/>
              </a:spcAft>
              <a:buNone/>
            </a:pPr>
            <a:r>
              <a:rPr lang="en-US" sz="1300" b="1">
                <a:solidFill>
                  <a:srgbClr val="595959"/>
                </a:solidFill>
                <a:latin typeface="Roboto"/>
                <a:ea typeface="Roboto"/>
                <a:cs typeface="Roboto"/>
                <a:sym typeface="Roboto"/>
              </a:rPr>
              <a:t>3</a:t>
            </a:r>
            <a:r>
              <a:rPr lang="en-US" sz="1300">
                <a:solidFill>
                  <a:srgbClr val="595959"/>
                </a:solidFill>
                <a:latin typeface="Roboto"/>
                <a:ea typeface="Roboto"/>
                <a:cs typeface="Roboto"/>
                <a:sym typeface="Roboto"/>
              </a:rPr>
              <a:t> : Terminal</a:t>
            </a:r>
            <a:endParaRPr sz="1300">
              <a:solidFill>
                <a:srgbClr val="595959"/>
              </a:solidFill>
              <a:latin typeface="Roboto"/>
              <a:ea typeface="Roboto"/>
              <a:cs typeface="Roboto"/>
              <a:sym typeface="Roboto"/>
            </a:endParaRPr>
          </a:p>
        </p:txBody>
      </p:sp>
      <p:sp>
        <p:nvSpPr>
          <p:cNvPr id="48" name="Google Shape;953;p40">
            <a:extLst>
              <a:ext uri="{FF2B5EF4-FFF2-40B4-BE49-F238E27FC236}">
                <a16:creationId xmlns:a16="http://schemas.microsoft.com/office/drawing/2014/main" id="{4245686B-9D26-1A14-2399-935EF0275138}"/>
              </a:ext>
            </a:extLst>
          </p:cNvPr>
          <p:cNvSpPr/>
          <p:nvPr/>
        </p:nvSpPr>
        <p:spPr>
          <a:xfrm>
            <a:off x="544792" y="3826240"/>
            <a:ext cx="2624400" cy="4887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solidFill>
                  <a:schemeClr val="lt1"/>
                </a:solidFill>
                <a:latin typeface="Roboto Medium"/>
                <a:ea typeface="Roboto Medium"/>
                <a:cs typeface="Roboto Medium"/>
                <a:sym typeface="Roboto Medium"/>
              </a:rPr>
              <a:t>5</a:t>
            </a:r>
            <a:endParaRPr sz="2100">
              <a:solidFill>
                <a:schemeClr val="lt1"/>
              </a:solidFill>
              <a:latin typeface="Roboto Medium"/>
              <a:ea typeface="Roboto Medium"/>
              <a:cs typeface="Roboto Medium"/>
              <a:sym typeface="Roboto Medium"/>
            </a:endParaRPr>
          </a:p>
        </p:txBody>
      </p:sp>
      <p:sp>
        <p:nvSpPr>
          <p:cNvPr id="49" name="Google Shape;954;p40">
            <a:extLst>
              <a:ext uri="{FF2B5EF4-FFF2-40B4-BE49-F238E27FC236}">
                <a16:creationId xmlns:a16="http://schemas.microsoft.com/office/drawing/2014/main" id="{862D9CCE-6EBB-9A1A-B60F-EA4C80D8C81C}"/>
              </a:ext>
            </a:extLst>
          </p:cNvPr>
          <p:cNvSpPr/>
          <p:nvPr/>
        </p:nvSpPr>
        <p:spPr>
          <a:xfrm>
            <a:off x="9595142" y="4368094"/>
            <a:ext cx="1975200" cy="3213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Roboto Medium"/>
                <a:ea typeface="Roboto Medium"/>
                <a:cs typeface="Roboto Medium"/>
                <a:sym typeface="Roboto Medium"/>
              </a:rPr>
              <a:t>Spare</a:t>
            </a:r>
            <a:endParaRPr sz="1200">
              <a:solidFill>
                <a:schemeClr val="lt1"/>
              </a:solidFill>
              <a:latin typeface="Roboto Medium"/>
              <a:ea typeface="Roboto Medium"/>
              <a:cs typeface="Roboto Medium"/>
              <a:sym typeface="Roboto Medium"/>
            </a:endParaRPr>
          </a:p>
        </p:txBody>
      </p:sp>
      <p:sp>
        <p:nvSpPr>
          <p:cNvPr id="50" name="Google Shape;955;p40">
            <a:extLst>
              <a:ext uri="{FF2B5EF4-FFF2-40B4-BE49-F238E27FC236}">
                <a16:creationId xmlns:a16="http://schemas.microsoft.com/office/drawing/2014/main" id="{4D344546-A6B1-33E7-FCAC-44DA941A55F3}"/>
              </a:ext>
            </a:extLst>
          </p:cNvPr>
          <p:cNvSpPr txBox="1"/>
          <p:nvPr/>
        </p:nvSpPr>
        <p:spPr>
          <a:xfrm>
            <a:off x="9579655" y="4754724"/>
            <a:ext cx="12606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595959"/>
                </a:solidFill>
                <a:latin typeface="Roboto"/>
                <a:ea typeface="Roboto"/>
                <a:cs typeface="Roboto"/>
                <a:sym typeface="Roboto"/>
              </a:rPr>
              <a:t>11</a:t>
            </a:r>
            <a:r>
              <a:rPr lang="en-US" sz="1300">
                <a:solidFill>
                  <a:srgbClr val="595959"/>
                </a:solidFill>
                <a:latin typeface="Roboto"/>
                <a:ea typeface="Roboto"/>
                <a:cs typeface="Roboto"/>
                <a:sym typeface="Roboto"/>
              </a:rPr>
              <a:t> : default</a:t>
            </a:r>
            <a:endParaRPr sz="1300">
              <a:solidFill>
                <a:srgbClr val="595959"/>
              </a:solidFill>
              <a:latin typeface="Roboto"/>
              <a:ea typeface="Roboto"/>
              <a:cs typeface="Roboto"/>
              <a:sym typeface="Roboto"/>
            </a:endParaRPr>
          </a:p>
        </p:txBody>
      </p:sp>
      <p:sp>
        <p:nvSpPr>
          <p:cNvPr id="51" name="Google Shape;956;p40">
            <a:extLst>
              <a:ext uri="{FF2B5EF4-FFF2-40B4-BE49-F238E27FC236}">
                <a16:creationId xmlns:a16="http://schemas.microsoft.com/office/drawing/2014/main" id="{BAAD4096-CE6A-9E61-808C-D3DAF8AB502D}"/>
              </a:ext>
            </a:extLst>
          </p:cNvPr>
          <p:cNvSpPr/>
          <p:nvPr/>
        </p:nvSpPr>
        <p:spPr>
          <a:xfrm>
            <a:off x="3211792" y="3826240"/>
            <a:ext cx="2619000" cy="4887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solidFill>
                  <a:schemeClr val="lt1"/>
                </a:solidFill>
                <a:latin typeface="Roboto Medium"/>
                <a:ea typeface="Roboto Medium"/>
                <a:cs typeface="Roboto Medium"/>
                <a:sym typeface="Roboto Medium"/>
              </a:rPr>
              <a:t>6</a:t>
            </a:r>
            <a:endParaRPr sz="2100">
              <a:solidFill>
                <a:schemeClr val="lt1"/>
              </a:solidFill>
              <a:latin typeface="Roboto Medium"/>
              <a:ea typeface="Roboto Medium"/>
              <a:cs typeface="Roboto Medium"/>
              <a:sym typeface="Roboto Medium"/>
            </a:endParaRPr>
          </a:p>
        </p:txBody>
      </p:sp>
      <p:sp>
        <p:nvSpPr>
          <p:cNvPr id="52" name="Google Shape;957;p40">
            <a:extLst>
              <a:ext uri="{FF2B5EF4-FFF2-40B4-BE49-F238E27FC236}">
                <a16:creationId xmlns:a16="http://schemas.microsoft.com/office/drawing/2014/main" id="{D49FE581-3BC3-1EA2-9F34-6DF57153E94E}"/>
              </a:ext>
            </a:extLst>
          </p:cNvPr>
          <p:cNvSpPr/>
          <p:nvPr/>
        </p:nvSpPr>
        <p:spPr>
          <a:xfrm>
            <a:off x="5878792" y="3826240"/>
            <a:ext cx="1644900" cy="4887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solidFill>
                  <a:schemeClr val="lt1"/>
                </a:solidFill>
                <a:latin typeface="Roboto Medium"/>
                <a:ea typeface="Roboto Medium"/>
                <a:cs typeface="Roboto Medium"/>
                <a:sym typeface="Roboto Medium"/>
              </a:rPr>
              <a:t>7</a:t>
            </a:r>
            <a:endParaRPr sz="2100">
              <a:solidFill>
                <a:schemeClr val="lt1"/>
              </a:solidFill>
              <a:latin typeface="Roboto Medium"/>
              <a:ea typeface="Roboto Medium"/>
              <a:cs typeface="Roboto Medium"/>
              <a:sym typeface="Roboto Medium"/>
            </a:endParaRPr>
          </a:p>
        </p:txBody>
      </p:sp>
      <p:sp>
        <p:nvSpPr>
          <p:cNvPr id="53" name="Google Shape;958;p40">
            <a:extLst>
              <a:ext uri="{FF2B5EF4-FFF2-40B4-BE49-F238E27FC236}">
                <a16:creationId xmlns:a16="http://schemas.microsoft.com/office/drawing/2014/main" id="{8F09E3E9-A35C-A457-EA9E-65DE6A1A86DD}"/>
              </a:ext>
            </a:extLst>
          </p:cNvPr>
          <p:cNvSpPr/>
          <p:nvPr/>
        </p:nvSpPr>
        <p:spPr>
          <a:xfrm>
            <a:off x="7586942" y="3826240"/>
            <a:ext cx="1975200" cy="4887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solidFill>
                  <a:schemeClr val="lt1"/>
                </a:solidFill>
                <a:latin typeface="Roboto Medium"/>
                <a:ea typeface="Roboto Medium"/>
                <a:cs typeface="Roboto Medium"/>
                <a:sym typeface="Roboto Medium"/>
              </a:rPr>
              <a:t>8</a:t>
            </a:r>
            <a:endParaRPr sz="2100">
              <a:solidFill>
                <a:schemeClr val="lt1"/>
              </a:solidFill>
              <a:latin typeface="Roboto Medium"/>
              <a:ea typeface="Roboto Medium"/>
              <a:cs typeface="Roboto Medium"/>
              <a:sym typeface="Roboto Medium"/>
            </a:endParaRPr>
          </a:p>
        </p:txBody>
      </p:sp>
      <p:sp>
        <p:nvSpPr>
          <p:cNvPr id="54" name="Google Shape;959;p40">
            <a:extLst>
              <a:ext uri="{FF2B5EF4-FFF2-40B4-BE49-F238E27FC236}">
                <a16:creationId xmlns:a16="http://schemas.microsoft.com/office/drawing/2014/main" id="{C8AC7FF5-30D1-352D-BA25-B2F3F500C147}"/>
              </a:ext>
            </a:extLst>
          </p:cNvPr>
          <p:cNvSpPr/>
          <p:nvPr/>
        </p:nvSpPr>
        <p:spPr>
          <a:xfrm>
            <a:off x="9599892" y="3826240"/>
            <a:ext cx="1975200" cy="4887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solidFill>
                  <a:schemeClr val="lt1"/>
                </a:solidFill>
                <a:latin typeface="Roboto Medium"/>
                <a:ea typeface="Roboto Medium"/>
                <a:cs typeface="Roboto Medium"/>
                <a:sym typeface="Roboto Medium"/>
              </a:rPr>
              <a:t>9, 10</a:t>
            </a:r>
            <a:endParaRPr sz="2100">
              <a:solidFill>
                <a:schemeClr val="lt1"/>
              </a:solidFill>
              <a:latin typeface="Roboto Medium"/>
              <a:ea typeface="Roboto Medium"/>
              <a:cs typeface="Roboto Medium"/>
              <a:sym typeface="Roboto Medium"/>
            </a:endParaRPr>
          </a:p>
        </p:txBody>
      </p:sp>
    </p:spTree>
    <p:extLst>
      <p:ext uri="{BB962C8B-B14F-4D97-AF65-F5344CB8AC3E}">
        <p14:creationId xmlns:p14="http://schemas.microsoft.com/office/powerpoint/2010/main" val="74062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09;p41">
            <a:extLst>
              <a:ext uri="{FF2B5EF4-FFF2-40B4-BE49-F238E27FC236}">
                <a16:creationId xmlns:a16="http://schemas.microsoft.com/office/drawing/2014/main" id="{CAFA49A2-3E32-4EED-30C1-0CE835A44E7D}"/>
              </a:ext>
            </a:extLst>
          </p:cNvPr>
          <p:cNvSpPr txBox="1">
            <a:spLocks/>
          </p:cNvSpPr>
          <p:nvPr/>
        </p:nvSpPr>
        <p:spPr>
          <a:xfrm>
            <a:off x="0" y="182225"/>
            <a:ext cx="104817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000" b="1" i="1">
                <a:solidFill>
                  <a:srgbClr val="333333"/>
                </a:solidFill>
                <a:latin typeface="Arial"/>
                <a:ea typeface="Arial"/>
                <a:cs typeface="Arial"/>
                <a:sym typeface="Arial"/>
              </a:rPr>
              <a:t>Thermal Watch </a:t>
            </a:r>
            <a:r>
              <a:rPr lang="en-US" sz="3000" b="1" i="1">
                <a:solidFill>
                  <a:srgbClr val="D29500"/>
                </a:solidFill>
                <a:latin typeface="Arial"/>
                <a:ea typeface="Arial"/>
                <a:cs typeface="Arial"/>
                <a:sym typeface="Arial"/>
              </a:rPr>
              <a:t>Concentrator - </a:t>
            </a:r>
            <a:r>
              <a:rPr lang="en-US" sz="3000" b="1" i="1">
                <a:solidFill>
                  <a:srgbClr val="333333"/>
                </a:solidFill>
                <a:latin typeface="Arial"/>
                <a:ea typeface="Arial"/>
                <a:cs typeface="Arial"/>
                <a:sym typeface="Arial"/>
              </a:rPr>
              <a:t>Part Numbers</a:t>
            </a:r>
            <a:endParaRPr lang="en-US" sz="3000" dirty="0">
              <a:solidFill>
                <a:srgbClr val="333333"/>
              </a:solidFill>
            </a:endParaRPr>
          </a:p>
        </p:txBody>
      </p:sp>
      <p:grpSp>
        <p:nvGrpSpPr>
          <p:cNvPr id="3" name="Google Shape;966;p41">
            <a:extLst>
              <a:ext uri="{FF2B5EF4-FFF2-40B4-BE49-F238E27FC236}">
                <a16:creationId xmlns:a16="http://schemas.microsoft.com/office/drawing/2014/main" id="{0A8F1993-80E0-4418-2277-AC1FFF3B8B8F}"/>
              </a:ext>
            </a:extLst>
          </p:cNvPr>
          <p:cNvGrpSpPr/>
          <p:nvPr/>
        </p:nvGrpSpPr>
        <p:grpSpPr>
          <a:xfrm>
            <a:off x="3955175" y="3429000"/>
            <a:ext cx="6216201" cy="1520912"/>
            <a:chOff x="2953450" y="3293413"/>
            <a:chExt cx="6216201" cy="1520912"/>
          </a:xfrm>
        </p:grpSpPr>
        <p:pic>
          <p:nvPicPr>
            <p:cNvPr id="4" name="Google Shape;967;p41">
              <a:extLst>
                <a:ext uri="{FF2B5EF4-FFF2-40B4-BE49-F238E27FC236}">
                  <a16:creationId xmlns:a16="http://schemas.microsoft.com/office/drawing/2014/main" id="{AFC861C0-D8E2-5992-F7C4-D7EBCA25CA8F}"/>
                </a:ext>
              </a:extLst>
            </p:cNvPr>
            <p:cNvPicPr preferRelativeResize="0"/>
            <p:nvPr/>
          </p:nvPicPr>
          <p:blipFill rotWithShape="1">
            <a:blip r:embed="rId2">
              <a:alphaModFix/>
            </a:blip>
            <a:srcRect b="21660"/>
            <a:stretch/>
          </p:blipFill>
          <p:spPr>
            <a:xfrm>
              <a:off x="2953450" y="3306550"/>
              <a:ext cx="6216201" cy="1507775"/>
            </a:xfrm>
            <a:prstGeom prst="rect">
              <a:avLst/>
            </a:prstGeom>
            <a:noFill/>
            <a:ln>
              <a:noFill/>
            </a:ln>
          </p:spPr>
        </p:pic>
        <p:sp>
          <p:nvSpPr>
            <p:cNvPr id="5" name="Google Shape;968;p41">
              <a:extLst>
                <a:ext uri="{FF2B5EF4-FFF2-40B4-BE49-F238E27FC236}">
                  <a16:creationId xmlns:a16="http://schemas.microsoft.com/office/drawing/2014/main" id="{306D4574-2C01-E583-DC68-F47CCABFB676}"/>
                </a:ext>
              </a:extLst>
            </p:cNvPr>
            <p:cNvSpPr/>
            <p:nvPr/>
          </p:nvSpPr>
          <p:spPr>
            <a:xfrm>
              <a:off x="2953450" y="3742238"/>
              <a:ext cx="1939800" cy="321300"/>
            </a:xfrm>
            <a:prstGeom prst="rect">
              <a:avLst/>
            </a:prstGeom>
            <a:solidFill>
              <a:srgbClr val="646B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solidFill>
                    <a:schemeClr val="lt1"/>
                  </a:solidFill>
                  <a:latin typeface="Roboto Medium"/>
                  <a:ea typeface="Roboto Medium"/>
                  <a:cs typeface="Roboto Medium"/>
                  <a:sym typeface="Roboto Medium"/>
                </a:rPr>
                <a:t>Spare</a:t>
              </a:r>
              <a:endParaRPr sz="1200" dirty="0">
                <a:solidFill>
                  <a:schemeClr val="lt1"/>
                </a:solidFill>
                <a:latin typeface="Roboto Medium"/>
                <a:ea typeface="Roboto Medium"/>
                <a:cs typeface="Roboto Medium"/>
                <a:sym typeface="Roboto Medium"/>
              </a:endParaRPr>
            </a:p>
          </p:txBody>
        </p:sp>
        <p:sp>
          <p:nvSpPr>
            <p:cNvPr id="6" name="Google Shape;969;p41">
              <a:extLst>
                <a:ext uri="{FF2B5EF4-FFF2-40B4-BE49-F238E27FC236}">
                  <a16:creationId xmlns:a16="http://schemas.microsoft.com/office/drawing/2014/main" id="{97DD96BD-2393-9F3D-9CE5-D77ECF117C5F}"/>
                </a:ext>
              </a:extLst>
            </p:cNvPr>
            <p:cNvSpPr/>
            <p:nvPr/>
          </p:nvSpPr>
          <p:spPr>
            <a:xfrm>
              <a:off x="4942575" y="3742250"/>
              <a:ext cx="2124300" cy="321300"/>
            </a:xfrm>
            <a:prstGeom prst="rect">
              <a:avLst/>
            </a:prstGeom>
            <a:solidFill>
              <a:srgbClr val="646B72"/>
            </a:solidFill>
            <a:ln>
              <a:noFill/>
            </a:ln>
          </p:spPr>
          <p:txBody>
            <a:bodyPr spcFirstLastPara="1" wrap="square" lIns="91425" tIns="91425" rIns="91425" bIns="91425" anchor="ctr" anchorCtr="0">
              <a:noAutofit/>
            </a:bodyPr>
            <a:lstStyle/>
            <a:p>
              <a:pPr algn="ctr"/>
              <a:r>
                <a:rPr lang="en-US" sz="1100" dirty="0">
                  <a:solidFill>
                    <a:schemeClr val="lt1"/>
                  </a:solidFill>
                  <a:latin typeface="Roboto Medium"/>
                  <a:ea typeface="Roboto Medium"/>
                  <a:cs typeface="Roboto Medium"/>
                  <a:sym typeface="Roboto Medium"/>
                </a:rPr>
                <a:t> Spare</a:t>
              </a:r>
              <a:endParaRPr sz="1100" dirty="0">
                <a:solidFill>
                  <a:schemeClr val="lt1"/>
                </a:solidFill>
                <a:latin typeface="Roboto Medium"/>
                <a:ea typeface="Roboto Medium"/>
                <a:cs typeface="Roboto Medium"/>
                <a:sym typeface="Roboto Medium"/>
              </a:endParaRPr>
            </a:p>
          </p:txBody>
        </p:sp>
        <p:sp>
          <p:nvSpPr>
            <p:cNvPr id="7" name="Google Shape;970;p41">
              <a:extLst>
                <a:ext uri="{FF2B5EF4-FFF2-40B4-BE49-F238E27FC236}">
                  <a16:creationId xmlns:a16="http://schemas.microsoft.com/office/drawing/2014/main" id="{F55A7E50-AA3A-1584-B8F7-33D51C919180}"/>
                </a:ext>
              </a:extLst>
            </p:cNvPr>
            <p:cNvSpPr/>
            <p:nvPr/>
          </p:nvSpPr>
          <p:spPr>
            <a:xfrm>
              <a:off x="7120100" y="3742250"/>
              <a:ext cx="1978500" cy="321300"/>
            </a:xfrm>
            <a:prstGeom prst="rect">
              <a:avLst/>
            </a:prstGeom>
            <a:solidFill>
              <a:srgbClr val="646B72"/>
            </a:solidFill>
            <a:ln>
              <a:noFill/>
            </a:ln>
          </p:spPr>
          <p:txBody>
            <a:bodyPr spcFirstLastPara="1" wrap="square" lIns="91425" tIns="91425" rIns="91425" bIns="91425" anchor="ctr" anchorCtr="0">
              <a:noAutofit/>
            </a:bodyPr>
            <a:lstStyle/>
            <a:p>
              <a:pPr algn="ctr"/>
              <a:r>
                <a:rPr lang="en-US" sz="1200" dirty="0">
                  <a:solidFill>
                    <a:schemeClr val="lt1"/>
                  </a:solidFill>
                  <a:latin typeface="Roboto Medium"/>
                  <a:ea typeface="Roboto Medium"/>
                  <a:cs typeface="Roboto Medium"/>
                  <a:sym typeface="Roboto Medium"/>
                </a:rPr>
                <a:t>Spare</a:t>
              </a:r>
              <a:endParaRPr sz="1200" dirty="0">
                <a:solidFill>
                  <a:schemeClr val="lt1"/>
                </a:solidFill>
                <a:latin typeface="Roboto Medium"/>
                <a:ea typeface="Roboto Medium"/>
                <a:cs typeface="Roboto Medium"/>
                <a:sym typeface="Roboto Medium"/>
              </a:endParaRPr>
            </a:p>
          </p:txBody>
        </p:sp>
        <p:sp>
          <p:nvSpPr>
            <p:cNvPr id="8" name="Google Shape;971;p41">
              <a:extLst>
                <a:ext uri="{FF2B5EF4-FFF2-40B4-BE49-F238E27FC236}">
                  <a16:creationId xmlns:a16="http://schemas.microsoft.com/office/drawing/2014/main" id="{FA2676A1-C048-58B0-B330-6B1A5218C1CA}"/>
                </a:ext>
              </a:extLst>
            </p:cNvPr>
            <p:cNvSpPr txBox="1"/>
            <p:nvPr/>
          </p:nvSpPr>
          <p:spPr>
            <a:xfrm>
              <a:off x="2985875" y="4132300"/>
              <a:ext cx="19785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b="1">
                  <a:solidFill>
                    <a:srgbClr val="595959"/>
                  </a:solidFill>
                  <a:latin typeface="Roboto"/>
                  <a:ea typeface="Roboto"/>
                  <a:cs typeface="Roboto"/>
                  <a:sym typeface="Roboto"/>
                </a:rPr>
                <a:t>11</a:t>
              </a:r>
              <a:r>
                <a:rPr lang="en-US" sz="1300">
                  <a:solidFill>
                    <a:srgbClr val="595959"/>
                  </a:solidFill>
                  <a:latin typeface="Roboto"/>
                  <a:ea typeface="Roboto"/>
                  <a:cs typeface="Roboto"/>
                  <a:sym typeface="Roboto"/>
                </a:rPr>
                <a:t> : All functions</a:t>
              </a:r>
              <a:endParaRPr sz="1300">
                <a:solidFill>
                  <a:srgbClr val="595959"/>
                </a:solidFill>
                <a:latin typeface="Roboto"/>
                <a:ea typeface="Roboto"/>
                <a:cs typeface="Roboto"/>
                <a:sym typeface="Roboto"/>
              </a:endParaRPr>
            </a:p>
            <a:p>
              <a:pPr marL="0" lvl="0" indent="0" algn="ctr" rtl="0">
                <a:spcBef>
                  <a:spcPts val="0"/>
                </a:spcBef>
                <a:spcAft>
                  <a:spcPts val="0"/>
                </a:spcAft>
                <a:buNone/>
              </a:pPr>
              <a:r>
                <a:rPr lang="en-US" sz="1300" b="1">
                  <a:solidFill>
                    <a:srgbClr val="595959"/>
                  </a:solidFill>
                  <a:latin typeface="Roboto"/>
                  <a:ea typeface="Roboto"/>
                  <a:cs typeface="Roboto"/>
                  <a:sym typeface="Roboto"/>
                </a:rPr>
                <a:t>12</a:t>
              </a:r>
              <a:r>
                <a:rPr lang="en-US" sz="1300">
                  <a:solidFill>
                    <a:srgbClr val="595959"/>
                  </a:solidFill>
                  <a:latin typeface="Roboto"/>
                  <a:ea typeface="Roboto"/>
                  <a:cs typeface="Roboto"/>
                  <a:sym typeface="Roboto"/>
                </a:rPr>
                <a:t> : Simplified</a:t>
              </a:r>
              <a:endParaRPr sz="1300">
                <a:solidFill>
                  <a:srgbClr val="595959"/>
                </a:solidFill>
                <a:latin typeface="Roboto"/>
                <a:ea typeface="Roboto"/>
                <a:cs typeface="Roboto"/>
                <a:sym typeface="Roboto"/>
              </a:endParaRPr>
            </a:p>
          </p:txBody>
        </p:sp>
        <p:sp>
          <p:nvSpPr>
            <p:cNvPr id="9" name="Google Shape;972;p41">
              <a:extLst>
                <a:ext uri="{FF2B5EF4-FFF2-40B4-BE49-F238E27FC236}">
                  <a16:creationId xmlns:a16="http://schemas.microsoft.com/office/drawing/2014/main" id="{C2AC0802-8FCE-F5A8-F59B-688FFB6A248D}"/>
                </a:ext>
              </a:extLst>
            </p:cNvPr>
            <p:cNvSpPr txBox="1"/>
            <p:nvPr/>
          </p:nvSpPr>
          <p:spPr>
            <a:xfrm>
              <a:off x="5513175" y="4132300"/>
              <a:ext cx="1909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595959"/>
                  </a:solidFill>
                  <a:latin typeface="Roboto"/>
                  <a:ea typeface="Roboto"/>
                  <a:cs typeface="Roboto"/>
                  <a:sym typeface="Roboto"/>
                </a:rPr>
                <a:t>11</a:t>
              </a:r>
              <a:r>
                <a:rPr lang="en-US" sz="1300">
                  <a:solidFill>
                    <a:srgbClr val="595959"/>
                  </a:solidFill>
                  <a:latin typeface="Roboto"/>
                  <a:ea typeface="Roboto"/>
                  <a:cs typeface="Roboto"/>
                  <a:sym typeface="Roboto"/>
                </a:rPr>
                <a:t> : default</a:t>
              </a:r>
              <a:endParaRPr sz="1300">
                <a:solidFill>
                  <a:srgbClr val="595959"/>
                </a:solidFill>
              </a:endParaRPr>
            </a:p>
          </p:txBody>
        </p:sp>
        <p:sp>
          <p:nvSpPr>
            <p:cNvPr id="10" name="Google Shape;973;p41">
              <a:extLst>
                <a:ext uri="{FF2B5EF4-FFF2-40B4-BE49-F238E27FC236}">
                  <a16:creationId xmlns:a16="http://schemas.microsoft.com/office/drawing/2014/main" id="{75E74C79-E8D5-78D1-A38F-EC95A6DCA4E7}"/>
                </a:ext>
              </a:extLst>
            </p:cNvPr>
            <p:cNvSpPr txBox="1"/>
            <p:nvPr/>
          </p:nvSpPr>
          <p:spPr>
            <a:xfrm>
              <a:off x="7627550" y="4132300"/>
              <a:ext cx="12606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595959"/>
                  </a:solidFill>
                  <a:latin typeface="Roboto"/>
                  <a:ea typeface="Roboto"/>
                  <a:cs typeface="Roboto"/>
                  <a:sym typeface="Roboto"/>
                </a:rPr>
                <a:t>11</a:t>
              </a:r>
              <a:r>
                <a:rPr lang="en-US" sz="1300">
                  <a:solidFill>
                    <a:srgbClr val="595959"/>
                  </a:solidFill>
                  <a:latin typeface="Roboto"/>
                  <a:ea typeface="Roboto"/>
                  <a:cs typeface="Roboto"/>
                  <a:sym typeface="Roboto"/>
                </a:rPr>
                <a:t> : default</a:t>
              </a:r>
              <a:endParaRPr sz="1300">
                <a:solidFill>
                  <a:srgbClr val="595959"/>
                </a:solidFill>
                <a:latin typeface="Roboto"/>
                <a:ea typeface="Roboto"/>
                <a:cs typeface="Roboto"/>
                <a:sym typeface="Roboto"/>
              </a:endParaRPr>
            </a:p>
          </p:txBody>
        </p:sp>
        <p:cxnSp>
          <p:nvCxnSpPr>
            <p:cNvPr id="11" name="Google Shape;974;p41">
              <a:extLst>
                <a:ext uri="{FF2B5EF4-FFF2-40B4-BE49-F238E27FC236}">
                  <a16:creationId xmlns:a16="http://schemas.microsoft.com/office/drawing/2014/main" id="{AFA6528A-8A32-F047-59A0-C1F7A3A2E9AC}"/>
                </a:ext>
              </a:extLst>
            </p:cNvPr>
            <p:cNvCxnSpPr/>
            <p:nvPr/>
          </p:nvCxnSpPr>
          <p:spPr>
            <a:xfrm>
              <a:off x="3923350" y="3293413"/>
              <a:ext cx="0" cy="44880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975;p41">
              <a:extLst>
                <a:ext uri="{FF2B5EF4-FFF2-40B4-BE49-F238E27FC236}">
                  <a16:creationId xmlns:a16="http://schemas.microsoft.com/office/drawing/2014/main" id="{7BEC31FA-C691-7FDB-E245-0DE9CDFE8489}"/>
                </a:ext>
              </a:extLst>
            </p:cNvPr>
            <p:cNvCxnSpPr/>
            <p:nvPr/>
          </p:nvCxnSpPr>
          <p:spPr>
            <a:xfrm>
              <a:off x="8109350" y="3293413"/>
              <a:ext cx="0" cy="44880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976;p41">
              <a:extLst>
                <a:ext uri="{FF2B5EF4-FFF2-40B4-BE49-F238E27FC236}">
                  <a16:creationId xmlns:a16="http://schemas.microsoft.com/office/drawing/2014/main" id="{E4BDA6E5-39AF-5C0C-50C2-116486D35E64}"/>
                </a:ext>
              </a:extLst>
            </p:cNvPr>
            <p:cNvCxnSpPr/>
            <p:nvPr/>
          </p:nvCxnSpPr>
          <p:spPr>
            <a:xfrm>
              <a:off x="6008925" y="3293413"/>
              <a:ext cx="0" cy="448800"/>
            </a:xfrm>
            <a:prstGeom prst="straightConnector1">
              <a:avLst/>
            </a:prstGeom>
            <a:noFill/>
            <a:ln w="9525" cap="flat" cmpd="sng">
              <a:solidFill>
                <a:schemeClr val="lt1"/>
              </a:solidFill>
              <a:prstDash val="solid"/>
              <a:round/>
              <a:headEnd type="none" w="med" len="med"/>
              <a:tailEnd type="none" w="med" len="med"/>
            </a:ln>
          </p:spPr>
        </p:cxnSp>
      </p:grpSp>
      <p:sp>
        <p:nvSpPr>
          <p:cNvPr id="15" name="Google Shape;979;p41">
            <a:extLst>
              <a:ext uri="{FF2B5EF4-FFF2-40B4-BE49-F238E27FC236}">
                <a16:creationId xmlns:a16="http://schemas.microsoft.com/office/drawing/2014/main" id="{38421FEE-14F6-9737-6DC5-EE46C643A3DC}"/>
              </a:ext>
            </a:extLst>
          </p:cNvPr>
          <p:cNvSpPr txBox="1"/>
          <p:nvPr/>
        </p:nvSpPr>
        <p:spPr>
          <a:xfrm>
            <a:off x="5207999" y="2099662"/>
            <a:ext cx="48672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595959"/>
                </a:solidFill>
                <a:latin typeface="Roboto Light"/>
                <a:ea typeface="Roboto Light"/>
                <a:cs typeface="Roboto Light"/>
                <a:sym typeface="Roboto Light"/>
              </a:rPr>
              <a:t>1111</a:t>
            </a:r>
            <a:endParaRPr sz="300">
              <a:solidFill>
                <a:srgbClr val="D8D8D8"/>
              </a:solidFill>
            </a:endParaRPr>
          </a:p>
        </p:txBody>
      </p:sp>
      <p:grpSp>
        <p:nvGrpSpPr>
          <p:cNvPr id="16" name="Google Shape;980;p41">
            <a:extLst>
              <a:ext uri="{FF2B5EF4-FFF2-40B4-BE49-F238E27FC236}">
                <a16:creationId xmlns:a16="http://schemas.microsoft.com/office/drawing/2014/main" id="{E6FBE026-E4D2-9F55-12B2-DAAFE97798BA}"/>
              </a:ext>
            </a:extLst>
          </p:cNvPr>
          <p:cNvGrpSpPr/>
          <p:nvPr/>
        </p:nvGrpSpPr>
        <p:grpSpPr>
          <a:xfrm>
            <a:off x="6401184" y="2156850"/>
            <a:ext cx="439502" cy="968039"/>
            <a:chOff x="7219950" y="2293200"/>
            <a:chExt cx="375900" cy="827950"/>
          </a:xfrm>
        </p:grpSpPr>
        <p:sp>
          <p:nvSpPr>
            <p:cNvPr id="17" name="Google Shape;981;p41">
              <a:extLst>
                <a:ext uri="{FF2B5EF4-FFF2-40B4-BE49-F238E27FC236}">
                  <a16:creationId xmlns:a16="http://schemas.microsoft.com/office/drawing/2014/main" id="{D14627F6-0FB2-549D-D2D3-92B705175A5C}"/>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82;p41">
              <a:extLst>
                <a:ext uri="{FF2B5EF4-FFF2-40B4-BE49-F238E27FC236}">
                  <a16:creationId xmlns:a16="http://schemas.microsoft.com/office/drawing/2014/main" id="{66D83076-7D5A-188A-958C-3820AF2C173F}"/>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1</a:t>
              </a:r>
              <a:endParaRPr sz="1100">
                <a:solidFill>
                  <a:srgbClr val="888888"/>
                </a:solidFill>
                <a:latin typeface="Roboto"/>
                <a:ea typeface="Roboto"/>
                <a:cs typeface="Roboto"/>
                <a:sym typeface="Roboto"/>
              </a:endParaRPr>
            </a:p>
          </p:txBody>
        </p:sp>
      </p:grpSp>
      <p:grpSp>
        <p:nvGrpSpPr>
          <p:cNvPr id="19" name="Google Shape;983;p41">
            <a:extLst>
              <a:ext uri="{FF2B5EF4-FFF2-40B4-BE49-F238E27FC236}">
                <a16:creationId xmlns:a16="http://schemas.microsoft.com/office/drawing/2014/main" id="{A3F8806C-847B-93AE-DD5A-CB3D6ED75F2E}"/>
              </a:ext>
            </a:extLst>
          </p:cNvPr>
          <p:cNvGrpSpPr/>
          <p:nvPr/>
        </p:nvGrpSpPr>
        <p:grpSpPr>
          <a:xfrm>
            <a:off x="6843521" y="2156850"/>
            <a:ext cx="439502" cy="968039"/>
            <a:chOff x="7219950" y="2293200"/>
            <a:chExt cx="375900" cy="827950"/>
          </a:xfrm>
        </p:grpSpPr>
        <p:sp>
          <p:nvSpPr>
            <p:cNvPr id="20" name="Google Shape;984;p41">
              <a:extLst>
                <a:ext uri="{FF2B5EF4-FFF2-40B4-BE49-F238E27FC236}">
                  <a16:creationId xmlns:a16="http://schemas.microsoft.com/office/drawing/2014/main" id="{71C1E2A0-C839-C0F1-2609-2882444382EC}"/>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85;p41">
              <a:extLst>
                <a:ext uri="{FF2B5EF4-FFF2-40B4-BE49-F238E27FC236}">
                  <a16:creationId xmlns:a16="http://schemas.microsoft.com/office/drawing/2014/main" id="{87C62DE4-C829-B001-52D0-3284D6297DCE}"/>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2</a:t>
              </a:r>
              <a:endParaRPr sz="1100">
                <a:solidFill>
                  <a:srgbClr val="888888"/>
                </a:solidFill>
                <a:latin typeface="Roboto"/>
                <a:ea typeface="Roboto"/>
                <a:cs typeface="Roboto"/>
                <a:sym typeface="Roboto"/>
              </a:endParaRPr>
            </a:p>
          </p:txBody>
        </p:sp>
      </p:grpSp>
      <p:grpSp>
        <p:nvGrpSpPr>
          <p:cNvPr id="22" name="Google Shape;986;p41">
            <a:extLst>
              <a:ext uri="{FF2B5EF4-FFF2-40B4-BE49-F238E27FC236}">
                <a16:creationId xmlns:a16="http://schemas.microsoft.com/office/drawing/2014/main" id="{DC243F8D-EC0E-9D7D-9DDC-7C2D99BFB9D3}"/>
              </a:ext>
            </a:extLst>
          </p:cNvPr>
          <p:cNvGrpSpPr/>
          <p:nvPr/>
        </p:nvGrpSpPr>
        <p:grpSpPr>
          <a:xfrm>
            <a:off x="7285859" y="2156850"/>
            <a:ext cx="439502" cy="968039"/>
            <a:chOff x="7219950" y="2293200"/>
            <a:chExt cx="375900" cy="827950"/>
          </a:xfrm>
        </p:grpSpPr>
        <p:sp>
          <p:nvSpPr>
            <p:cNvPr id="23" name="Google Shape;987;p41">
              <a:extLst>
                <a:ext uri="{FF2B5EF4-FFF2-40B4-BE49-F238E27FC236}">
                  <a16:creationId xmlns:a16="http://schemas.microsoft.com/office/drawing/2014/main" id="{7178256E-8D17-D1E4-8A07-1E687525CF45}"/>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88;p41">
              <a:extLst>
                <a:ext uri="{FF2B5EF4-FFF2-40B4-BE49-F238E27FC236}">
                  <a16:creationId xmlns:a16="http://schemas.microsoft.com/office/drawing/2014/main" id="{4C8D8257-8D26-24C6-67DC-220F7E3B7753}"/>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3</a:t>
              </a:r>
              <a:endParaRPr sz="1100">
                <a:solidFill>
                  <a:srgbClr val="888888"/>
                </a:solidFill>
                <a:latin typeface="Roboto"/>
                <a:ea typeface="Roboto"/>
                <a:cs typeface="Roboto"/>
                <a:sym typeface="Roboto"/>
              </a:endParaRPr>
            </a:p>
          </p:txBody>
        </p:sp>
      </p:grpSp>
      <p:grpSp>
        <p:nvGrpSpPr>
          <p:cNvPr id="25" name="Google Shape;989;p41">
            <a:extLst>
              <a:ext uri="{FF2B5EF4-FFF2-40B4-BE49-F238E27FC236}">
                <a16:creationId xmlns:a16="http://schemas.microsoft.com/office/drawing/2014/main" id="{410A6A19-920E-C629-6E16-B344763732B8}"/>
              </a:ext>
            </a:extLst>
          </p:cNvPr>
          <p:cNvGrpSpPr/>
          <p:nvPr/>
        </p:nvGrpSpPr>
        <p:grpSpPr>
          <a:xfrm>
            <a:off x="7728196" y="2156850"/>
            <a:ext cx="439502" cy="968039"/>
            <a:chOff x="7219950" y="2293200"/>
            <a:chExt cx="375900" cy="827950"/>
          </a:xfrm>
        </p:grpSpPr>
        <p:sp>
          <p:nvSpPr>
            <p:cNvPr id="26" name="Google Shape;990;p41">
              <a:extLst>
                <a:ext uri="{FF2B5EF4-FFF2-40B4-BE49-F238E27FC236}">
                  <a16:creationId xmlns:a16="http://schemas.microsoft.com/office/drawing/2014/main" id="{3B1A41C9-B260-03B8-39A8-0AE982D10854}"/>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91;p41">
              <a:extLst>
                <a:ext uri="{FF2B5EF4-FFF2-40B4-BE49-F238E27FC236}">
                  <a16:creationId xmlns:a16="http://schemas.microsoft.com/office/drawing/2014/main" id="{1E4B3374-700D-36BD-A9E9-2DC724B6D65C}"/>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4</a:t>
              </a:r>
              <a:endParaRPr sz="1100">
                <a:solidFill>
                  <a:srgbClr val="888888"/>
                </a:solidFill>
                <a:latin typeface="Roboto"/>
                <a:ea typeface="Roboto"/>
                <a:cs typeface="Roboto"/>
                <a:sym typeface="Roboto"/>
              </a:endParaRPr>
            </a:p>
          </p:txBody>
        </p:sp>
      </p:grpSp>
      <p:grpSp>
        <p:nvGrpSpPr>
          <p:cNvPr id="28" name="Google Shape;992;p41">
            <a:extLst>
              <a:ext uri="{FF2B5EF4-FFF2-40B4-BE49-F238E27FC236}">
                <a16:creationId xmlns:a16="http://schemas.microsoft.com/office/drawing/2014/main" id="{3C5F02B4-2C8D-CC16-1588-C564787BC56B}"/>
              </a:ext>
            </a:extLst>
          </p:cNvPr>
          <p:cNvGrpSpPr/>
          <p:nvPr/>
        </p:nvGrpSpPr>
        <p:grpSpPr>
          <a:xfrm>
            <a:off x="8170534" y="2156850"/>
            <a:ext cx="439502" cy="968039"/>
            <a:chOff x="7219950" y="2293200"/>
            <a:chExt cx="375900" cy="827950"/>
          </a:xfrm>
        </p:grpSpPr>
        <p:sp>
          <p:nvSpPr>
            <p:cNvPr id="29" name="Google Shape;993;p41">
              <a:extLst>
                <a:ext uri="{FF2B5EF4-FFF2-40B4-BE49-F238E27FC236}">
                  <a16:creationId xmlns:a16="http://schemas.microsoft.com/office/drawing/2014/main" id="{A9758541-D1EA-E8EA-CAF2-2B46064FBF35}"/>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4;p41">
              <a:extLst>
                <a:ext uri="{FF2B5EF4-FFF2-40B4-BE49-F238E27FC236}">
                  <a16:creationId xmlns:a16="http://schemas.microsoft.com/office/drawing/2014/main" id="{F15CACB1-BC4D-C4AF-66D4-62FC59067FEC}"/>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5</a:t>
              </a:r>
              <a:endParaRPr sz="1100">
                <a:solidFill>
                  <a:srgbClr val="888888"/>
                </a:solidFill>
                <a:latin typeface="Roboto"/>
                <a:ea typeface="Roboto"/>
                <a:cs typeface="Roboto"/>
                <a:sym typeface="Roboto"/>
              </a:endParaRPr>
            </a:p>
          </p:txBody>
        </p:sp>
      </p:grpSp>
      <p:grpSp>
        <p:nvGrpSpPr>
          <p:cNvPr id="31" name="Google Shape;995;p41">
            <a:extLst>
              <a:ext uri="{FF2B5EF4-FFF2-40B4-BE49-F238E27FC236}">
                <a16:creationId xmlns:a16="http://schemas.microsoft.com/office/drawing/2014/main" id="{6B04D714-0AED-35BD-8C63-C99737DC539D}"/>
              </a:ext>
            </a:extLst>
          </p:cNvPr>
          <p:cNvGrpSpPr/>
          <p:nvPr/>
        </p:nvGrpSpPr>
        <p:grpSpPr>
          <a:xfrm>
            <a:off x="8612871" y="2156850"/>
            <a:ext cx="439502" cy="968039"/>
            <a:chOff x="7219950" y="2293200"/>
            <a:chExt cx="375900" cy="827950"/>
          </a:xfrm>
        </p:grpSpPr>
        <p:sp>
          <p:nvSpPr>
            <p:cNvPr id="32" name="Google Shape;996;p41">
              <a:extLst>
                <a:ext uri="{FF2B5EF4-FFF2-40B4-BE49-F238E27FC236}">
                  <a16:creationId xmlns:a16="http://schemas.microsoft.com/office/drawing/2014/main" id="{F5BB8764-5D29-B9AB-15B0-AED83F9C9D43}"/>
                </a:ext>
              </a:extLst>
            </p:cNvPr>
            <p:cNvSpPr/>
            <p:nvPr/>
          </p:nvSpPr>
          <p:spPr>
            <a:xfrm>
              <a:off x="7219950" y="2293200"/>
              <a:ext cx="375900" cy="5424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97;p41">
              <a:extLst>
                <a:ext uri="{FF2B5EF4-FFF2-40B4-BE49-F238E27FC236}">
                  <a16:creationId xmlns:a16="http://schemas.microsoft.com/office/drawing/2014/main" id="{238490A4-706C-6BDD-87F2-0B65B5325D00}"/>
                </a:ext>
              </a:extLst>
            </p:cNvPr>
            <p:cNvSpPr txBox="1"/>
            <p:nvPr/>
          </p:nvSpPr>
          <p:spPr>
            <a:xfrm>
              <a:off x="7275450" y="2818450"/>
              <a:ext cx="264900" cy="30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Roboto"/>
                  <a:ea typeface="Roboto"/>
                  <a:cs typeface="Roboto"/>
                  <a:sym typeface="Roboto"/>
                </a:rPr>
                <a:t>6</a:t>
              </a:r>
              <a:endParaRPr sz="1100">
                <a:solidFill>
                  <a:srgbClr val="888888"/>
                </a:solidFill>
                <a:latin typeface="Roboto"/>
                <a:ea typeface="Roboto"/>
                <a:cs typeface="Roboto"/>
                <a:sym typeface="Roboto"/>
              </a:endParaRPr>
            </a:p>
          </p:txBody>
        </p:sp>
      </p:grpSp>
      <p:sp>
        <p:nvSpPr>
          <p:cNvPr id="34" name="Google Shape;998;p41">
            <a:extLst>
              <a:ext uri="{FF2B5EF4-FFF2-40B4-BE49-F238E27FC236}">
                <a16:creationId xmlns:a16="http://schemas.microsoft.com/office/drawing/2014/main" id="{64131561-20F8-97C7-CD0C-BE5A78B36A58}"/>
              </a:ext>
            </a:extLst>
          </p:cNvPr>
          <p:cNvSpPr txBox="1"/>
          <p:nvPr/>
        </p:nvSpPr>
        <p:spPr>
          <a:xfrm>
            <a:off x="6427734" y="2175838"/>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35" name="Google Shape;999;p41">
            <a:extLst>
              <a:ext uri="{FF2B5EF4-FFF2-40B4-BE49-F238E27FC236}">
                <a16:creationId xmlns:a16="http://schemas.microsoft.com/office/drawing/2014/main" id="{874381EA-8A21-93C7-0AE1-A63126B05D80}"/>
              </a:ext>
            </a:extLst>
          </p:cNvPr>
          <p:cNvSpPr txBox="1"/>
          <p:nvPr/>
        </p:nvSpPr>
        <p:spPr>
          <a:xfrm>
            <a:off x="6869946" y="2175838"/>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36" name="Google Shape;1000;p41">
            <a:extLst>
              <a:ext uri="{FF2B5EF4-FFF2-40B4-BE49-F238E27FC236}">
                <a16:creationId xmlns:a16="http://schemas.microsoft.com/office/drawing/2014/main" id="{A6360540-1D31-35B6-4E3B-40A0A4C5E1F8}"/>
              </a:ext>
            </a:extLst>
          </p:cNvPr>
          <p:cNvSpPr txBox="1"/>
          <p:nvPr/>
        </p:nvSpPr>
        <p:spPr>
          <a:xfrm>
            <a:off x="7325009" y="2175838"/>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37" name="Google Shape;1001;p41">
            <a:extLst>
              <a:ext uri="{FF2B5EF4-FFF2-40B4-BE49-F238E27FC236}">
                <a16:creationId xmlns:a16="http://schemas.microsoft.com/office/drawing/2014/main" id="{1E80C9FF-9651-47F9-F9E3-B111C7C3A417}"/>
              </a:ext>
            </a:extLst>
          </p:cNvPr>
          <p:cNvSpPr txBox="1"/>
          <p:nvPr/>
        </p:nvSpPr>
        <p:spPr>
          <a:xfrm>
            <a:off x="7779521" y="2175838"/>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38" name="Google Shape;1002;p41">
            <a:extLst>
              <a:ext uri="{FF2B5EF4-FFF2-40B4-BE49-F238E27FC236}">
                <a16:creationId xmlns:a16="http://schemas.microsoft.com/office/drawing/2014/main" id="{2EC9EBBF-B8C6-D0D9-94CE-FB38A0A4EE8D}"/>
              </a:ext>
            </a:extLst>
          </p:cNvPr>
          <p:cNvSpPr txBox="1"/>
          <p:nvPr/>
        </p:nvSpPr>
        <p:spPr>
          <a:xfrm>
            <a:off x="8204984" y="2175838"/>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sp>
        <p:nvSpPr>
          <p:cNvPr id="39" name="Google Shape;1003;p41">
            <a:extLst>
              <a:ext uri="{FF2B5EF4-FFF2-40B4-BE49-F238E27FC236}">
                <a16:creationId xmlns:a16="http://schemas.microsoft.com/office/drawing/2014/main" id="{83413868-00DF-4D49-4DFC-B5C8CB04D51A}"/>
              </a:ext>
            </a:extLst>
          </p:cNvPr>
          <p:cNvSpPr txBox="1"/>
          <p:nvPr/>
        </p:nvSpPr>
        <p:spPr>
          <a:xfrm>
            <a:off x="8624871" y="2175838"/>
            <a:ext cx="492000" cy="640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88">
                <a:solidFill>
                  <a:srgbClr val="CDCCCC"/>
                </a:solidFill>
                <a:latin typeface="Roboto Light"/>
                <a:ea typeface="Roboto Light"/>
                <a:cs typeface="Roboto Light"/>
                <a:sym typeface="Roboto Light"/>
              </a:rPr>
              <a:t>_</a:t>
            </a:r>
            <a:endParaRPr>
              <a:solidFill>
                <a:srgbClr val="CDCCCC"/>
              </a:solidFill>
            </a:endParaRPr>
          </a:p>
        </p:txBody>
      </p:sp>
      <p:pic>
        <p:nvPicPr>
          <p:cNvPr id="40" name="Google Shape;1013;p41">
            <a:extLst>
              <a:ext uri="{FF2B5EF4-FFF2-40B4-BE49-F238E27FC236}">
                <a16:creationId xmlns:a16="http://schemas.microsoft.com/office/drawing/2014/main" id="{AD1206FD-AE34-2C38-4731-013EAB868EE1}"/>
              </a:ext>
            </a:extLst>
          </p:cNvPr>
          <p:cNvPicPr preferRelativeResize="0"/>
          <p:nvPr/>
        </p:nvPicPr>
        <p:blipFill>
          <a:blip r:embed="rId3">
            <a:alphaModFix/>
          </a:blip>
          <a:stretch>
            <a:fillRect/>
          </a:stretch>
        </p:blipFill>
        <p:spPr>
          <a:xfrm>
            <a:off x="1111825" y="2020812"/>
            <a:ext cx="2479000" cy="2662625"/>
          </a:xfrm>
          <a:prstGeom prst="rect">
            <a:avLst/>
          </a:prstGeom>
          <a:noFill/>
          <a:ln>
            <a:noFill/>
          </a:ln>
        </p:spPr>
      </p:pic>
    </p:spTree>
    <p:extLst>
      <p:ext uri="{BB962C8B-B14F-4D97-AF65-F5344CB8AC3E}">
        <p14:creationId xmlns:p14="http://schemas.microsoft.com/office/powerpoint/2010/main" val="3872327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26;p42">
            <a:extLst>
              <a:ext uri="{FF2B5EF4-FFF2-40B4-BE49-F238E27FC236}">
                <a16:creationId xmlns:a16="http://schemas.microsoft.com/office/drawing/2014/main" id="{D6AEA5B8-E2B8-1B05-30B3-E0E2ECE8D8E8}"/>
              </a:ext>
            </a:extLst>
          </p:cNvPr>
          <p:cNvSpPr txBox="1">
            <a:spLocks/>
          </p:cNvSpPr>
          <p:nvPr/>
        </p:nvSpPr>
        <p:spPr>
          <a:xfrm>
            <a:off x="176400" y="100945"/>
            <a:ext cx="100830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Roadmap &amp; </a:t>
            </a:r>
            <a:r>
              <a:rPr lang="en-US" sz="3788" b="1" i="1">
                <a:solidFill>
                  <a:srgbClr val="D29500"/>
                </a:solidFill>
                <a:latin typeface="Arial"/>
                <a:ea typeface="Arial"/>
                <a:cs typeface="Arial"/>
                <a:sym typeface="Arial"/>
              </a:rPr>
              <a:t>Availability</a:t>
            </a:r>
            <a:endParaRPr lang="en-US" sz="4170" dirty="0">
              <a:solidFill>
                <a:srgbClr val="333333"/>
              </a:solidFill>
            </a:endParaRPr>
          </a:p>
        </p:txBody>
      </p:sp>
      <p:sp>
        <p:nvSpPr>
          <p:cNvPr id="3" name="Google Shape;1030;p42">
            <a:extLst>
              <a:ext uri="{FF2B5EF4-FFF2-40B4-BE49-F238E27FC236}">
                <a16:creationId xmlns:a16="http://schemas.microsoft.com/office/drawing/2014/main" id="{5E104748-28B1-FBE7-ECA2-5BBFFB68496B}"/>
              </a:ext>
            </a:extLst>
          </p:cNvPr>
          <p:cNvSpPr/>
          <p:nvPr/>
        </p:nvSpPr>
        <p:spPr>
          <a:xfrm>
            <a:off x="2465110" y="1250750"/>
            <a:ext cx="2294346" cy="2121740"/>
          </a:xfrm>
          <a:prstGeom prst="rightArrow">
            <a:avLst>
              <a:gd name="adj1" fmla="val 59737"/>
              <a:gd name="adj2" fmla="val 21887"/>
            </a:avLst>
          </a:prstGeom>
          <a:solidFill>
            <a:srgbClr val="D8D8D8"/>
          </a:solidFill>
          <a:ln>
            <a:noFill/>
          </a:ln>
          <a:effectLst>
            <a:outerShdw blurRad="85725" dist="571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solidFill>
                  <a:schemeClr val="dk1"/>
                </a:solidFill>
              </a:rPr>
              <a:t>Q3 2023 </a:t>
            </a:r>
            <a:endParaRPr sz="1600" b="1" dirty="0">
              <a:solidFill>
                <a:schemeClr val="dk1"/>
              </a:solidFill>
            </a:endParaRPr>
          </a:p>
          <a:p>
            <a:pPr marL="0" lvl="0" indent="0" algn="l" rtl="0">
              <a:spcBef>
                <a:spcPts val="0"/>
              </a:spcBef>
              <a:spcAft>
                <a:spcPts val="0"/>
              </a:spcAft>
              <a:buNone/>
            </a:pPr>
            <a:r>
              <a:rPr lang="en-US" sz="1600" dirty="0">
                <a:solidFill>
                  <a:schemeClr val="dk1"/>
                </a:solidFill>
              </a:rPr>
              <a:t>operating sample</a:t>
            </a:r>
            <a:endParaRPr sz="1600" dirty="0">
              <a:solidFill>
                <a:schemeClr val="dk1"/>
              </a:solidFill>
            </a:endParaRPr>
          </a:p>
          <a:p>
            <a:pPr marL="0" lvl="0" indent="0" algn="l" rtl="0">
              <a:spcBef>
                <a:spcPts val="0"/>
              </a:spcBef>
              <a:spcAft>
                <a:spcPts val="0"/>
              </a:spcAft>
              <a:buNone/>
            </a:pPr>
            <a:r>
              <a:rPr lang="en-US" sz="1600" b="1" dirty="0">
                <a:solidFill>
                  <a:schemeClr val="dk1"/>
                </a:solidFill>
              </a:rPr>
              <a:t>for tests only</a:t>
            </a:r>
            <a:endParaRPr sz="1600" b="1" dirty="0">
              <a:solidFill>
                <a:schemeClr val="dk1"/>
              </a:solidFill>
            </a:endParaRPr>
          </a:p>
        </p:txBody>
      </p:sp>
      <p:sp>
        <p:nvSpPr>
          <p:cNvPr id="4" name="Google Shape;1031;p42">
            <a:extLst>
              <a:ext uri="{FF2B5EF4-FFF2-40B4-BE49-F238E27FC236}">
                <a16:creationId xmlns:a16="http://schemas.microsoft.com/office/drawing/2014/main" id="{9513D144-DAD9-D23E-ABCF-8C25811FAF0D}"/>
              </a:ext>
            </a:extLst>
          </p:cNvPr>
          <p:cNvSpPr/>
          <p:nvPr/>
        </p:nvSpPr>
        <p:spPr>
          <a:xfrm>
            <a:off x="4582114" y="1158315"/>
            <a:ext cx="2207571" cy="2214125"/>
          </a:xfrm>
          <a:prstGeom prst="rightArrow">
            <a:avLst>
              <a:gd name="adj1" fmla="val 58905"/>
              <a:gd name="adj2" fmla="val 21887"/>
            </a:avLst>
          </a:prstGeom>
          <a:solidFill>
            <a:srgbClr val="9E9E9E"/>
          </a:solidFill>
          <a:ln>
            <a:noFill/>
          </a:ln>
          <a:effectLst>
            <a:outerShdw blurRad="85725" dist="571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solidFill>
                  <a:schemeClr val="lt1"/>
                </a:solidFill>
              </a:rPr>
              <a:t>Q1 2024</a:t>
            </a:r>
            <a:r>
              <a:rPr lang="en-US" sz="1600" dirty="0">
                <a:solidFill>
                  <a:schemeClr val="lt1"/>
                </a:solidFill>
              </a:rPr>
              <a:t> </a:t>
            </a:r>
            <a:endParaRPr sz="1600" dirty="0">
              <a:solidFill>
                <a:schemeClr val="lt1"/>
              </a:solidFill>
            </a:endParaRPr>
          </a:p>
          <a:p>
            <a:pPr marL="0" lvl="0" indent="0" algn="l" rtl="0">
              <a:spcBef>
                <a:spcPts val="0"/>
              </a:spcBef>
              <a:spcAft>
                <a:spcPts val="0"/>
              </a:spcAft>
              <a:buNone/>
            </a:pPr>
            <a:r>
              <a:rPr lang="en-US" sz="1600" dirty="0">
                <a:solidFill>
                  <a:schemeClr val="lt1"/>
                </a:solidFill>
              </a:rPr>
              <a:t>Industrial and tested product</a:t>
            </a:r>
            <a:endParaRPr sz="1600" dirty="0">
              <a:solidFill>
                <a:schemeClr val="lt1"/>
              </a:solidFill>
            </a:endParaRPr>
          </a:p>
          <a:p>
            <a:pPr marL="0" lvl="0" indent="0" algn="l" rtl="0">
              <a:spcBef>
                <a:spcPts val="0"/>
              </a:spcBef>
              <a:spcAft>
                <a:spcPts val="0"/>
              </a:spcAft>
              <a:buNone/>
            </a:pPr>
            <a:r>
              <a:rPr lang="en-US" sz="1600" b="1" dirty="0">
                <a:solidFill>
                  <a:schemeClr val="lt1"/>
                </a:solidFill>
              </a:rPr>
              <a:t>for sales</a:t>
            </a:r>
            <a:endParaRPr sz="1600" b="1" dirty="0">
              <a:solidFill>
                <a:schemeClr val="lt1"/>
              </a:solidFill>
            </a:endParaRPr>
          </a:p>
        </p:txBody>
      </p:sp>
      <p:sp>
        <p:nvSpPr>
          <p:cNvPr id="5" name="Google Shape;1032;p42">
            <a:extLst>
              <a:ext uri="{FF2B5EF4-FFF2-40B4-BE49-F238E27FC236}">
                <a16:creationId xmlns:a16="http://schemas.microsoft.com/office/drawing/2014/main" id="{AB3B7883-E394-F29A-1189-A9D014924BCD}"/>
              </a:ext>
            </a:extLst>
          </p:cNvPr>
          <p:cNvSpPr txBox="1"/>
          <p:nvPr/>
        </p:nvSpPr>
        <p:spPr>
          <a:xfrm>
            <a:off x="4723214" y="3496365"/>
            <a:ext cx="2195745" cy="26776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ea typeface="Roboto"/>
                <a:cs typeface="Roboto"/>
                <a:sym typeface="Roboto"/>
              </a:rPr>
              <a:t>TWS1</a:t>
            </a:r>
            <a:endParaRPr b="1" dirty="0">
              <a:ea typeface="Roboto"/>
              <a:cs typeface="Roboto"/>
              <a:sym typeface="Roboto"/>
            </a:endParaRPr>
          </a:p>
          <a:p>
            <a:pPr marL="0" lvl="0" indent="0" algn="l" rtl="0">
              <a:spcBef>
                <a:spcPts val="0"/>
              </a:spcBef>
              <a:spcAft>
                <a:spcPts val="0"/>
              </a:spcAft>
              <a:buNone/>
            </a:pPr>
            <a:r>
              <a:rPr lang="en-US" dirty="0">
                <a:ea typeface="Roboto"/>
                <a:cs typeface="Roboto"/>
                <a:sym typeface="Roboto"/>
              </a:rPr>
              <a:t>1091 </a:t>
            </a:r>
            <a:r>
              <a:rPr lang="en-US" dirty="0" err="1">
                <a:ea typeface="Roboto"/>
                <a:cs typeface="Roboto"/>
                <a:sym typeface="Roboto"/>
              </a:rPr>
              <a:t>xxxxxx</a:t>
            </a:r>
            <a:endParaRPr dirty="0">
              <a:ea typeface="Roboto"/>
              <a:cs typeface="Roboto"/>
              <a:sym typeface="Roboto"/>
            </a:endParaRPr>
          </a:p>
          <a:p>
            <a:pPr marL="0" lvl="0" indent="0" algn="l" rtl="0">
              <a:spcBef>
                <a:spcPts val="0"/>
              </a:spcBef>
              <a:spcAft>
                <a:spcPts val="0"/>
              </a:spcAft>
              <a:buNone/>
            </a:pPr>
            <a:endParaRPr dirty="0">
              <a:ea typeface="Roboto"/>
              <a:cs typeface="Roboto"/>
              <a:sym typeface="Roboto"/>
            </a:endParaRPr>
          </a:p>
          <a:p>
            <a:pPr marL="0" lvl="0" indent="0" algn="l" rtl="0">
              <a:spcBef>
                <a:spcPts val="0"/>
              </a:spcBef>
              <a:spcAft>
                <a:spcPts val="0"/>
              </a:spcAft>
              <a:buNone/>
            </a:pPr>
            <a:r>
              <a:rPr lang="en-US" b="1" dirty="0">
                <a:ea typeface="Roboto"/>
                <a:cs typeface="Roboto"/>
                <a:sym typeface="Roboto"/>
              </a:rPr>
              <a:t>TWR1</a:t>
            </a:r>
            <a:endParaRPr b="1" dirty="0">
              <a:ea typeface="Roboto"/>
              <a:cs typeface="Roboto"/>
              <a:sym typeface="Roboto"/>
            </a:endParaRPr>
          </a:p>
          <a:p>
            <a:pPr marL="0" lvl="0" indent="0" algn="l" rtl="0">
              <a:spcBef>
                <a:spcPts val="0"/>
              </a:spcBef>
              <a:spcAft>
                <a:spcPts val="0"/>
              </a:spcAft>
              <a:buNone/>
            </a:pPr>
            <a:r>
              <a:rPr lang="en-US" i="1" dirty="0">
                <a:ea typeface="Roboto"/>
                <a:cs typeface="Roboto"/>
                <a:sym typeface="Roboto"/>
              </a:rPr>
              <a:t>1101 111111</a:t>
            </a:r>
            <a:endParaRPr i="1" dirty="0">
              <a:ea typeface="Roboto"/>
              <a:cs typeface="Roboto"/>
              <a:sym typeface="Roboto"/>
            </a:endParaRPr>
          </a:p>
          <a:p>
            <a:pPr marL="0" lvl="0" indent="0" algn="l" rtl="0">
              <a:spcBef>
                <a:spcPts val="0"/>
              </a:spcBef>
              <a:spcAft>
                <a:spcPts val="0"/>
              </a:spcAft>
              <a:buNone/>
            </a:pPr>
            <a:endParaRPr dirty="0">
              <a:ea typeface="Roboto"/>
              <a:cs typeface="Roboto"/>
              <a:sym typeface="Roboto"/>
            </a:endParaRPr>
          </a:p>
          <a:p>
            <a:pPr marL="0" lvl="0" indent="0" algn="l" rtl="0">
              <a:spcBef>
                <a:spcPts val="0"/>
              </a:spcBef>
              <a:spcAft>
                <a:spcPts val="0"/>
              </a:spcAft>
              <a:buNone/>
            </a:pPr>
            <a:r>
              <a:rPr lang="en-US" b="1" dirty="0">
                <a:ea typeface="Roboto"/>
                <a:cs typeface="Roboto"/>
                <a:sym typeface="Roboto"/>
              </a:rPr>
              <a:t>TWC</a:t>
            </a:r>
            <a:endParaRPr b="1" dirty="0">
              <a:ea typeface="Roboto"/>
              <a:cs typeface="Roboto"/>
              <a:sym typeface="Roboto"/>
            </a:endParaRPr>
          </a:p>
          <a:p>
            <a:pPr marL="0" lvl="0" indent="0" algn="l" rtl="0">
              <a:spcBef>
                <a:spcPts val="0"/>
              </a:spcBef>
              <a:spcAft>
                <a:spcPts val="0"/>
              </a:spcAft>
              <a:buNone/>
            </a:pPr>
            <a:r>
              <a:rPr lang="en-US" i="1" dirty="0">
                <a:ea typeface="Roboto"/>
                <a:cs typeface="Roboto"/>
                <a:sym typeface="Roboto"/>
              </a:rPr>
              <a:t>1111 111111</a:t>
            </a:r>
            <a:endParaRPr i="1" dirty="0">
              <a:ea typeface="Roboto"/>
              <a:cs typeface="Roboto"/>
              <a:sym typeface="Roboto"/>
            </a:endParaRPr>
          </a:p>
          <a:p>
            <a:pPr marL="0" lvl="0" indent="0" algn="l" rtl="0">
              <a:spcBef>
                <a:spcPts val="0"/>
              </a:spcBef>
              <a:spcAft>
                <a:spcPts val="0"/>
              </a:spcAft>
              <a:buNone/>
            </a:pPr>
            <a:endParaRPr dirty="0">
              <a:ea typeface="Roboto"/>
              <a:cs typeface="Roboto"/>
              <a:sym typeface="Roboto"/>
            </a:endParaRPr>
          </a:p>
        </p:txBody>
      </p:sp>
      <p:sp>
        <p:nvSpPr>
          <p:cNvPr id="6" name="Google Shape;1033;p42">
            <a:extLst>
              <a:ext uri="{FF2B5EF4-FFF2-40B4-BE49-F238E27FC236}">
                <a16:creationId xmlns:a16="http://schemas.microsoft.com/office/drawing/2014/main" id="{27937121-D6D0-9DB5-8758-B349385E059F}"/>
              </a:ext>
            </a:extLst>
          </p:cNvPr>
          <p:cNvSpPr txBox="1"/>
          <p:nvPr/>
        </p:nvSpPr>
        <p:spPr>
          <a:xfrm>
            <a:off x="2660735" y="3496365"/>
            <a:ext cx="14376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ea typeface="Roboto"/>
                <a:cs typeface="Roboto"/>
                <a:sym typeface="Roboto"/>
              </a:rPr>
              <a:t>TWS1-test</a:t>
            </a:r>
            <a:endParaRPr b="1" dirty="0">
              <a:ea typeface="Roboto"/>
              <a:cs typeface="Roboto"/>
              <a:sym typeface="Roboto"/>
            </a:endParaRPr>
          </a:p>
          <a:p>
            <a:pPr marL="0" lvl="0" indent="0" algn="l" rtl="0">
              <a:spcBef>
                <a:spcPts val="0"/>
              </a:spcBef>
              <a:spcAft>
                <a:spcPts val="0"/>
              </a:spcAft>
              <a:buNone/>
            </a:pPr>
            <a:endParaRPr dirty="0">
              <a:ea typeface="Roboto"/>
              <a:cs typeface="Roboto"/>
              <a:sym typeface="Roboto"/>
            </a:endParaRPr>
          </a:p>
          <a:p>
            <a:pPr marL="0" lvl="0" indent="0" algn="l" rtl="0">
              <a:spcBef>
                <a:spcPts val="0"/>
              </a:spcBef>
              <a:spcAft>
                <a:spcPts val="0"/>
              </a:spcAft>
              <a:buNone/>
            </a:pPr>
            <a:r>
              <a:rPr lang="en-US" b="1" dirty="0">
                <a:ea typeface="Roboto"/>
                <a:cs typeface="Roboto"/>
                <a:sym typeface="Roboto"/>
              </a:rPr>
              <a:t>TWR1-test</a:t>
            </a:r>
            <a:endParaRPr b="1" dirty="0">
              <a:ea typeface="Roboto"/>
              <a:cs typeface="Roboto"/>
              <a:sym typeface="Roboto"/>
            </a:endParaRPr>
          </a:p>
          <a:p>
            <a:pPr marL="0" lvl="0" indent="0" algn="l" rtl="0">
              <a:spcBef>
                <a:spcPts val="0"/>
              </a:spcBef>
              <a:spcAft>
                <a:spcPts val="0"/>
              </a:spcAft>
              <a:buNone/>
            </a:pPr>
            <a:endParaRPr dirty="0">
              <a:ea typeface="Roboto"/>
              <a:cs typeface="Roboto"/>
              <a:sym typeface="Roboto"/>
            </a:endParaRPr>
          </a:p>
        </p:txBody>
      </p:sp>
      <p:sp>
        <p:nvSpPr>
          <p:cNvPr id="7" name="Google Shape;1034;p42">
            <a:extLst>
              <a:ext uri="{FF2B5EF4-FFF2-40B4-BE49-F238E27FC236}">
                <a16:creationId xmlns:a16="http://schemas.microsoft.com/office/drawing/2014/main" id="{2ED70743-5D43-97A8-4825-A765FE2D2F60}"/>
              </a:ext>
            </a:extLst>
          </p:cNvPr>
          <p:cNvSpPr/>
          <p:nvPr/>
        </p:nvSpPr>
        <p:spPr>
          <a:xfrm>
            <a:off x="6622575" y="1158240"/>
            <a:ext cx="2888370" cy="2214125"/>
          </a:xfrm>
          <a:prstGeom prst="rightArrow">
            <a:avLst>
              <a:gd name="adj1" fmla="val 63901"/>
              <a:gd name="adj2" fmla="val 21887"/>
            </a:avLst>
          </a:prstGeom>
          <a:solidFill>
            <a:schemeClr val="tx1">
              <a:lumMod val="65000"/>
              <a:lumOff val="35000"/>
            </a:schemeClr>
          </a:solidFill>
          <a:ln>
            <a:noFill/>
          </a:ln>
          <a:effectLst>
            <a:outerShdw blurRad="85725" dist="571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solidFill>
                  <a:schemeClr val="lt1"/>
                </a:solidFill>
              </a:rPr>
              <a:t>Q3 2024 </a:t>
            </a:r>
            <a:endParaRPr sz="1600" b="1" dirty="0">
              <a:solidFill>
                <a:schemeClr val="lt1"/>
              </a:solidFill>
            </a:endParaRPr>
          </a:p>
          <a:p>
            <a:pPr marL="0" lvl="0" indent="0" algn="l" rtl="0">
              <a:spcBef>
                <a:spcPts val="0"/>
              </a:spcBef>
              <a:spcAft>
                <a:spcPts val="0"/>
              </a:spcAft>
              <a:buNone/>
            </a:pPr>
            <a:r>
              <a:rPr lang="en-US" sz="1600" dirty="0">
                <a:solidFill>
                  <a:schemeClr val="lt1"/>
                </a:solidFill>
              </a:rPr>
              <a:t>TWS with commissioning</a:t>
            </a:r>
            <a:endParaRPr sz="1600" dirty="0">
              <a:solidFill>
                <a:schemeClr val="lt1"/>
              </a:solidFill>
            </a:endParaRPr>
          </a:p>
          <a:p>
            <a:pPr marL="0" lvl="0" indent="0" algn="l" rtl="0">
              <a:spcBef>
                <a:spcPts val="0"/>
              </a:spcBef>
              <a:spcAft>
                <a:spcPts val="0"/>
              </a:spcAft>
              <a:buNone/>
            </a:pPr>
            <a:r>
              <a:rPr lang="en-US" sz="1600" dirty="0">
                <a:solidFill>
                  <a:schemeClr val="lt1"/>
                </a:solidFill>
              </a:rPr>
              <a:t>TWR with multiple receivers</a:t>
            </a:r>
            <a:endParaRPr sz="1600" dirty="0">
              <a:solidFill>
                <a:schemeClr val="lt1"/>
              </a:solidFill>
            </a:endParaRPr>
          </a:p>
          <a:p>
            <a:pPr marL="0" lvl="0" indent="0" algn="l" rtl="0">
              <a:spcBef>
                <a:spcPts val="0"/>
              </a:spcBef>
              <a:spcAft>
                <a:spcPts val="0"/>
              </a:spcAft>
              <a:buNone/>
            </a:pPr>
            <a:r>
              <a:rPr lang="en-US" sz="1600" dirty="0">
                <a:solidFill>
                  <a:schemeClr val="lt1"/>
                </a:solidFill>
              </a:rPr>
              <a:t>TWC simplified</a:t>
            </a:r>
            <a:endParaRPr sz="1600" dirty="0">
              <a:solidFill>
                <a:schemeClr val="lt1"/>
              </a:solidFill>
            </a:endParaRPr>
          </a:p>
          <a:p>
            <a:pPr marL="0" lvl="0" indent="0" algn="l" rtl="0">
              <a:spcBef>
                <a:spcPts val="0"/>
              </a:spcBef>
              <a:spcAft>
                <a:spcPts val="0"/>
              </a:spcAft>
              <a:buNone/>
            </a:pPr>
            <a:r>
              <a:rPr lang="en-US" sz="1600" b="1" dirty="0">
                <a:solidFill>
                  <a:schemeClr val="lt1"/>
                </a:solidFill>
              </a:rPr>
              <a:t>for sales</a:t>
            </a:r>
            <a:endParaRPr sz="1600" b="1" dirty="0">
              <a:solidFill>
                <a:schemeClr val="lt1"/>
              </a:solidFill>
            </a:endParaRPr>
          </a:p>
        </p:txBody>
      </p:sp>
      <p:sp>
        <p:nvSpPr>
          <p:cNvPr id="8" name="Google Shape;1035;p42">
            <a:extLst>
              <a:ext uri="{FF2B5EF4-FFF2-40B4-BE49-F238E27FC236}">
                <a16:creationId xmlns:a16="http://schemas.microsoft.com/office/drawing/2014/main" id="{D17CB242-A781-E0EF-8C63-368FDC45B77C}"/>
              </a:ext>
            </a:extLst>
          </p:cNvPr>
          <p:cNvSpPr txBox="1"/>
          <p:nvPr/>
        </p:nvSpPr>
        <p:spPr>
          <a:xfrm>
            <a:off x="6689175" y="3496365"/>
            <a:ext cx="2821770" cy="29546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ea typeface="Roboto"/>
                <a:cs typeface="Roboto"/>
                <a:sym typeface="Roboto"/>
              </a:rPr>
              <a:t>TWS2</a:t>
            </a:r>
            <a:endParaRPr b="1" dirty="0">
              <a:ea typeface="Roboto"/>
              <a:cs typeface="Roboto"/>
              <a:sym typeface="Roboto"/>
            </a:endParaRPr>
          </a:p>
          <a:p>
            <a:pPr marL="0" lvl="0" indent="0" algn="l" rtl="0">
              <a:spcBef>
                <a:spcPts val="0"/>
              </a:spcBef>
              <a:spcAft>
                <a:spcPts val="0"/>
              </a:spcAft>
              <a:buNone/>
            </a:pPr>
            <a:r>
              <a:rPr lang="en-US" dirty="0">
                <a:ea typeface="Roboto"/>
                <a:cs typeface="Roboto"/>
                <a:sym typeface="Roboto"/>
              </a:rPr>
              <a:t>1092 </a:t>
            </a:r>
            <a:r>
              <a:rPr lang="en-US" dirty="0" err="1">
                <a:ea typeface="Roboto"/>
                <a:cs typeface="Roboto"/>
                <a:sym typeface="Roboto"/>
              </a:rPr>
              <a:t>xxxxxx</a:t>
            </a:r>
            <a:endParaRPr dirty="0">
              <a:ea typeface="Roboto"/>
              <a:cs typeface="Roboto"/>
              <a:sym typeface="Roboto"/>
            </a:endParaRPr>
          </a:p>
          <a:p>
            <a:pPr marL="0" lvl="0" indent="0" algn="l" rtl="0">
              <a:spcBef>
                <a:spcPts val="0"/>
              </a:spcBef>
              <a:spcAft>
                <a:spcPts val="0"/>
              </a:spcAft>
              <a:buNone/>
            </a:pPr>
            <a:endParaRPr dirty="0">
              <a:ea typeface="Roboto"/>
              <a:cs typeface="Roboto"/>
              <a:sym typeface="Roboto"/>
            </a:endParaRPr>
          </a:p>
          <a:p>
            <a:pPr marL="0" lvl="0" indent="0" algn="l" rtl="0">
              <a:spcBef>
                <a:spcPts val="0"/>
              </a:spcBef>
              <a:spcAft>
                <a:spcPts val="0"/>
              </a:spcAft>
              <a:buNone/>
            </a:pPr>
            <a:r>
              <a:rPr lang="en-US" b="1" dirty="0">
                <a:ea typeface="Roboto"/>
                <a:cs typeface="Roboto"/>
                <a:sym typeface="Roboto"/>
              </a:rPr>
              <a:t>TWR1</a:t>
            </a:r>
            <a:endParaRPr b="1" dirty="0">
              <a:ea typeface="Roboto"/>
              <a:cs typeface="Roboto"/>
              <a:sym typeface="Roboto"/>
            </a:endParaRPr>
          </a:p>
          <a:p>
            <a:pPr marL="0" lvl="0" indent="0" algn="l" rtl="0">
              <a:spcBef>
                <a:spcPts val="0"/>
              </a:spcBef>
              <a:spcAft>
                <a:spcPts val="0"/>
              </a:spcAft>
              <a:buNone/>
            </a:pPr>
            <a:r>
              <a:rPr lang="en-US" i="1" dirty="0">
                <a:ea typeface="Roboto"/>
                <a:cs typeface="Roboto"/>
                <a:sym typeface="Roboto"/>
              </a:rPr>
              <a:t>1101 121111</a:t>
            </a:r>
            <a:endParaRPr i="1" dirty="0">
              <a:ea typeface="Roboto"/>
              <a:cs typeface="Roboto"/>
              <a:sym typeface="Roboto"/>
            </a:endParaRPr>
          </a:p>
          <a:p>
            <a:pPr marL="0" lvl="0" indent="0" algn="l" rtl="0">
              <a:spcBef>
                <a:spcPts val="0"/>
              </a:spcBef>
              <a:spcAft>
                <a:spcPts val="0"/>
              </a:spcAft>
              <a:buNone/>
            </a:pPr>
            <a:r>
              <a:rPr lang="en-US" i="1" dirty="0">
                <a:ea typeface="Roboto"/>
                <a:cs typeface="Roboto"/>
                <a:sym typeface="Roboto"/>
              </a:rPr>
              <a:t>1101 131111</a:t>
            </a:r>
            <a:endParaRPr i="1" dirty="0">
              <a:ea typeface="Roboto"/>
              <a:cs typeface="Roboto"/>
              <a:sym typeface="Roboto"/>
            </a:endParaRPr>
          </a:p>
          <a:p>
            <a:pPr marL="0" lvl="0" indent="0" algn="l" rtl="0">
              <a:spcBef>
                <a:spcPts val="0"/>
              </a:spcBef>
              <a:spcAft>
                <a:spcPts val="0"/>
              </a:spcAft>
              <a:buNone/>
            </a:pPr>
            <a:endParaRPr dirty="0">
              <a:ea typeface="Roboto"/>
              <a:cs typeface="Roboto"/>
              <a:sym typeface="Roboto"/>
            </a:endParaRPr>
          </a:p>
          <a:p>
            <a:pPr marL="0" lvl="0" indent="0" algn="l" rtl="0">
              <a:spcBef>
                <a:spcPts val="0"/>
              </a:spcBef>
              <a:spcAft>
                <a:spcPts val="0"/>
              </a:spcAft>
              <a:buNone/>
            </a:pPr>
            <a:r>
              <a:rPr lang="en-US" b="1" dirty="0">
                <a:ea typeface="Roboto"/>
                <a:cs typeface="Roboto"/>
                <a:sym typeface="Roboto"/>
              </a:rPr>
              <a:t>TWC</a:t>
            </a:r>
            <a:endParaRPr b="1" dirty="0">
              <a:ea typeface="Roboto"/>
              <a:cs typeface="Roboto"/>
              <a:sym typeface="Roboto"/>
            </a:endParaRPr>
          </a:p>
          <a:p>
            <a:pPr marL="0" lvl="0" indent="0" algn="l" rtl="0">
              <a:spcBef>
                <a:spcPts val="0"/>
              </a:spcBef>
              <a:spcAft>
                <a:spcPts val="0"/>
              </a:spcAft>
              <a:buNone/>
            </a:pPr>
            <a:r>
              <a:rPr lang="en-US" i="1" dirty="0">
                <a:ea typeface="Roboto"/>
                <a:cs typeface="Roboto"/>
                <a:sym typeface="Roboto"/>
              </a:rPr>
              <a:t>1111 121111</a:t>
            </a:r>
            <a:endParaRPr i="1" dirty="0">
              <a:ea typeface="Roboto"/>
              <a:cs typeface="Roboto"/>
              <a:sym typeface="Roboto"/>
            </a:endParaRPr>
          </a:p>
          <a:p>
            <a:pPr marL="0" lvl="0" indent="0" algn="l" rtl="0">
              <a:spcBef>
                <a:spcPts val="0"/>
              </a:spcBef>
              <a:spcAft>
                <a:spcPts val="0"/>
              </a:spcAft>
              <a:buNone/>
            </a:pPr>
            <a:endParaRPr dirty="0">
              <a:ea typeface="Roboto"/>
              <a:cs typeface="Roboto"/>
              <a:sym typeface="Roboto"/>
            </a:endParaRPr>
          </a:p>
        </p:txBody>
      </p:sp>
    </p:spTree>
    <p:extLst>
      <p:ext uri="{BB962C8B-B14F-4D97-AF65-F5344CB8AC3E}">
        <p14:creationId xmlns:p14="http://schemas.microsoft.com/office/powerpoint/2010/main" val="1757580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9;p43">
            <a:extLst>
              <a:ext uri="{FF2B5EF4-FFF2-40B4-BE49-F238E27FC236}">
                <a16:creationId xmlns:a16="http://schemas.microsoft.com/office/drawing/2014/main" id="{74F796AC-3298-E09B-D770-034F0764460E}"/>
              </a:ext>
            </a:extLst>
          </p:cNvPr>
          <p:cNvSpPr txBox="1">
            <a:spLocks/>
          </p:cNvSpPr>
          <p:nvPr/>
        </p:nvSpPr>
        <p:spPr>
          <a:xfrm>
            <a:off x="95120" y="151745"/>
            <a:ext cx="100830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200" b="1" i="1">
                <a:solidFill>
                  <a:srgbClr val="333333"/>
                </a:solidFill>
                <a:latin typeface="Arial"/>
                <a:ea typeface="Arial"/>
                <a:cs typeface="Arial"/>
                <a:sym typeface="Arial"/>
              </a:rPr>
              <a:t>Exertherm Arguments against </a:t>
            </a:r>
            <a:r>
              <a:rPr lang="en-US" sz="3200" b="1" i="1">
                <a:solidFill>
                  <a:srgbClr val="D29500"/>
                </a:solidFill>
                <a:latin typeface="Arial"/>
                <a:ea typeface="Arial"/>
                <a:cs typeface="Arial"/>
                <a:sym typeface="Arial"/>
              </a:rPr>
              <a:t>Wireless</a:t>
            </a:r>
            <a:endParaRPr lang="en-US" sz="3200" dirty="0">
              <a:solidFill>
                <a:srgbClr val="333333"/>
              </a:solidFill>
            </a:endParaRPr>
          </a:p>
        </p:txBody>
      </p:sp>
      <p:sp>
        <p:nvSpPr>
          <p:cNvPr id="3" name="Google Shape;1042;p43">
            <a:extLst>
              <a:ext uri="{FF2B5EF4-FFF2-40B4-BE49-F238E27FC236}">
                <a16:creationId xmlns:a16="http://schemas.microsoft.com/office/drawing/2014/main" id="{26E4943E-1F86-12D9-E17E-3EACA11B1084}"/>
              </a:ext>
            </a:extLst>
          </p:cNvPr>
          <p:cNvSpPr/>
          <p:nvPr/>
        </p:nvSpPr>
        <p:spPr>
          <a:xfrm>
            <a:off x="349426" y="1731277"/>
            <a:ext cx="11348228" cy="709399"/>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ea typeface="Roboto Medium"/>
              <a:cs typeface="Roboto Medium"/>
              <a:sym typeface="Roboto Medium"/>
            </a:endParaRPr>
          </a:p>
        </p:txBody>
      </p:sp>
      <p:sp>
        <p:nvSpPr>
          <p:cNvPr id="4" name="Google Shape;1052;p43">
            <a:extLst>
              <a:ext uri="{FF2B5EF4-FFF2-40B4-BE49-F238E27FC236}">
                <a16:creationId xmlns:a16="http://schemas.microsoft.com/office/drawing/2014/main" id="{550D62C7-065D-C8FC-C7BC-2DC88BB2D3D2}"/>
              </a:ext>
            </a:extLst>
          </p:cNvPr>
          <p:cNvSpPr/>
          <p:nvPr/>
        </p:nvSpPr>
        <p:spPr>
          <a:xfrm>
            <a:off x="356092" y="4758255"/>
            <a:ext cx="11348228" cy="646693"/>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ea typeface="Roboto Medium"/>
              <a:cs typeface="Roboto Medium"/>
              <a:sym typeface="Roboto Medium"/>
            </a:endParaRPr>
          </a:p>
        </p:txBody>
      </p:sp>
      <p:sp>
        <p:nvSpPr>
          <p:cNvPr id="5" name="Google Shape;1053;p43">
            <a:extLst>
              <a:ext uri="{FF2B5EF4-FFF2-40B4-BE49-F238E27FC236}">
                <a16:creationId xmlns:a16="http://schemas.microsoft.com/office/drawing/2014/main" id="{949D2800-A574-3AC6-2D5A-97C587EBB3C9}"/>
              </a:ext>
            </a:extLst>
          </p:cNvPr>
          <p:cNvSpPr/>
          <p:nvPr/>
        </p:nvSpPr>
        <p:spPr>
          <a:xfrm>
            <a:off x="356092" y="3726910"/>
            <a:ext cx="11348228" cy="69738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ea typeface="Roboto Medium"/>
              <a:cs typeface="Roboto Medium"/>
              <a:sym typeface="Roboto Medium"/>
            </a:endParaRPr>
          </a:p>
        </p:txBody>
      </p:sp>
      <p:sp>
        <p:nvSpPr>
          <p:cNvPr id="6" name="Google Shape;1054;p43">
            <a:extLst>
              <a:ext uri="{FF2B5EF4-FFF2-40B4-BE49-F238E27FC236}">
                <a16:creationId xmlns:a16="http://schemas.microsoft.com/office/drawing/2014/main" id="{00F30BF8-50B2-1817-F96D-3526429710E9}"/>
              </a:ext>
            </a:extLst>
          </p:cNvPr>
          <p:cNvSpPr/>
          <p:nvPr/>
        </p:nvSpPr>
        <p:spPr>
          <a:xfrm>
            <a:off x="356092" y="2898870"/>
            <a:ext cx="11348228" cy="496884"/>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ea typeface="Roboto Medium"/>
              <a:cs typeface="Roboto Medium"/>
              <a:sym typeface="Roboto Medium"/>
            </a:endParaRPr>
          </a:p>
        </p:txBody>
      </p:sp>
      <p:sp>
        <p:nvSpPr>
          <p:cNvPr id="7" name="Google Shape;1055;p43">
            <a:extLst>
              <a:ext uri="{FF2B5EF4-FFF2-40B4-BE49-F238E27FC236}">
                <a16:creationId xmlns:a16="http://schemas.microsoft.com/office/drawing/2014/main" id="{4CD5261B-8092-F72D-0345-DE3C308235C8}"/>
              </a:ext>
            </a:extLst>
          </p:cNvPr>
          <p:cNvSpPr txBox="1"/>
          <p:nvPr/>
        </p:nvSpPr>
        <p:spPr>
          <a:xfrm>
            <a:off x="6252012" y="2413984"/>
            <a:ext cx="3381233"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D29500"/>
                </a:solidFill>
                <a:ea typeface="Roboto"/>
                <a:cs typeface="Roboto"/>
                <a:sym typeface="Roboto"/>
              </a:rPr>
              <a:t>6m, which also operate with bouncing signal</a:t>
            </a:r>
            <a:endParaRPr sz="1200" b="1">
              <a:solidFill>
                <a:srgbClr val="D29500"/>
              </a:solidFill>
              <a:ea typeface="Roboto"/>
              <a:cs typeface="Roboto"/>
              <a:sym typeface="Roboto"/>
            </a:endParaRPr>
          </a:p>
        </p:txBody>
      </p:sp>
      <p:sp>
        <p:nvSpPr>
          <p:cNvPr id="8" name="Google Shape;1056;p43">
            <a:extLst>
              <a:ext uri="{FF2B5EF4-FFF2-40B4-BE49-F238E27FC236}">
                <a16:creationId xmlns:a16="http://schemas.microsoft.com/office/drawing/2014/main" id="{D1411F6E-320F-5B4D-C15C-EA6F23238EBC}"/>
              </a:ext>
            </a:extLst>
          </p:cNvPr>
          <p:cNvSpPr txBox="1">
            <a:spLocks/>
          </p:cNvSpPr>
          <p:nvPr/>
        </p:nvSpPr>
        <p:spPr>
          <a:xfrm>
            <a:off x="262741" y="1652163"/>
            <a:ext cx="5760799" cy="1682631"/>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87972" algn="just">
              <a:lnSpc>
                <a:spcPct val="118981"/>
              </a:lnSpc>
              <a:spcBef>
                <a:spcPts val="0"/>
              </a:spcBef>
              <a:buClr>
                <a:srgbClr val="2F4047"/>
              </a:buClr>
              <a:buSzPts val="935"/>
              <a:buFont typeface="Arial" panose="020B0604020202020204" pitchFamily="34" charset="0"/>
              <a:buChar char="❏"/>
            </a:pPr>
            <a:r>
              <a:rPr lang="en-US" sz="1200" b="1" dirty="0">
                <a:solidFill>
                  <a:srgbClr val="2F4047"/>
                </a:solidFill>
              </a:rPr>
              <a:t>The most important issue is that wireless sensors create a potential threat to critical infrastructure operations because such systems are hackable. </a:t>
            </a:r>
            <a:r>
              <a:rPr lang="en-US" sz="1200" b="1" dirty="0" err="1">
                <a:solidFill>
                  <a:srgbClr val="2F4047"/>
                </a:solidFill>
              </a:rPr>
              <a:t>Exertherm</a:t>
            </a:r>
            <a:r>
              <a:rPr lang="en-US" sz="1200" b="1" dirty="0">
                <a:solidFill>
                  <a:srgbClr val="2F4047"/>
                </a:solidFill>
              </a:rPr>
              <a:t> sensors avoid any cyber security risks</a:t>
            </a:r>
            <a:endParaRPr lang="en-US" sz="1200" b="1" dirty="0"/>
          </a:p>
        </p:txBody>
      </p:sp>
      <p:sp>
        <p:nvSpPr>
          <p:cNvPr id="9" name="Google Shape;1057;p43">
            <a:extLst>
              <a:ext uri="{FF2B5EF4-FFF2-40B4-BE49-F238E27FC236}">
                <a16:creationId xmlns:a16="http://schemas.microsoft.com/office/drawing/2014/main" id="{19617A6B-A742-FF44-1188-49D1431A788C}"/>
              </a:ext>
            </a:extLst>
          </p:cNvPr>
          <p:cNvSpPr txBox="1"/>
          <p:nvPr/>
        </p:nvSpPr>
        <p:spPr>
          <a:xfrm>
            <a:off x="6252012" y="1804562"/>
            <a:ext cx="4316792"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D29500"/>
                </a:solidFill>
                <a:ea typeface="Roboto"/>
                <a:cs typeface="Roboto"/>
                <a:sym typeface="Roboto"/>
              </a:rPr>
              <a:t>Infrared can’t be hacked, it is inside the cabinet ONLY</a:t>
            </a:r>
            <a:endParaRPr sz="1200" b="1">
              <a:solidFill>
                <a:srgbClr val="D29500"/>
              </a:solidFill>
              <a:ea typeface="Roboto"/>
              <a:cs typeface="Roboto"/>
              <a:sym typeface="Roboto"/>
            </a:endParaRPr>
          </a:p>
        </p:txBody>
      </p:sp>
      <p:sp>
        <p:nvSpPr>
          <p:cNvPr id="10" name="Google Shape;1058;p43">
            <a:extLst>
              <a:ext uri="{FF2B5EF4-FFF2-40B4-BE49-F238E27FC236}">
                <a16:creationId xmlns:a16="http://schemas.microsoft.com/office/drawing/2014/main" id="{4C9C518B-668C-1B78-060B-47DC35F55711}"/>
              </a:ext>
            </a:extLst>
          </p:cNvPr>
          <p:cNvSpPr txBox="1"/>
          <p:nvPr/>
        </p:nvSpPr>
        <p:spPr>
          <a:xfrm>
            <a:off x="6252012" y="2914584"/>
            <a:ext cx="5289942"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D29500"/>
                </a:solidFill>
                <a:ea typeface="Roboto"/>
                <a:cs typeface="Roboto"/>
                <a:sym typeface="Roboto"/>
              </a:rPr>
              <a:t>True but a factor 6 to 10 as compared to Sensor</a:t>
            </a:r>
            <a:endParaRPr sz="1200" b="1">
              <a:solidFill>
                <a:srgbClr val="D29500"/>
              </a:solidFill>
              <a:ea typeface="Roboto"/>
              <a:cs typeface="Roboto"/>
              <a:sym typeface="Roboto"/>
            </a:endParaRPr>
          </a:p>
        </p:txBody>
      </p:sp>
      <p:sp>
        <p:nvSpPr>
          <p:cNvPr id="11" name="Google Shape;1059;p43">
            <a:extLst>
              <a:ext uri="{FF2B5EF4-FFF2-40B4-BE49-F238E27FC236}">
                <a16:creationId xmlns:a16="http://schemas.microsoft.com/office/drawing/2014/main" id="{B19A98CD-E20E-A4D1-BA44-D1E926AC8D9C}"/>
              </a:ext>
            </a:extLst>
          </p:cNvPr>
          <p:cNvSpPr txBox="1"/>
          <p:nvPr/>
        </p:nvSpPr>
        <p:spPr>
          <a:xfrm>
            <a:off x="6252012" y="3348409"/>
            <a:ext cx="5588724"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D29500"/>
                </a:solidFill>
                <a:ea typeface="Roboto"/>
                <a:cs typeface="Roboto"/>
                <a:sym typeface="Roboto"/>
              </a:rPr>
              <a:t>Antennas are much easier to deploy as even compared to Exerterm Sensors</a:t>
            </a:r>
            <a:endParaRPr sz="1200" b="1">
              <a:solidFill>
                <a:srgbClr val="D29500"/>
              </a:solidFill>
              <a:ea typeface="Roboto"/>
              <a:cs typeface="Roboto"/>
              <a:sym typeface="Roboto"/>
            </a:endParaRPr>
          </a:p>
        </p:txBody>
      </p:sp>
      <p:sp>
        <p:nvSpPr>
          <p:cNvPr id="12" name="Google Shape;1060;p43">
            <a:extLst>
              <a:ext uri="{FF2B5EF4-FFF2-40B4-BE49-F238E27FC236}">
                <a16:creationId xmlns:a16="http://schemas.microsoft.com/office/drawing/2014/main" id="{B637BD07-AFC0-56ED-6FF8-8D6E35FC56C2}"/>
              </a:ext>
            </a:extLst>
          </p:cNvPr>
          <p:cNvSpPr txBox="1"/>
          <p:nvPr/>
        </p:nvSpPr>
        <p:spPr>
          <a:xfrm>
            <a:off x="6252012" y="3881809"/>
            <a:ext cx="4191381"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D29500"/>
                </a:solidFill>
                <a:ea typeface="Roboto"/>
                <a:cs typeface="Roboto"/>
                <a:sym typeface="Roboto"/>
              </a:rPr>
              <a:t>Solved at receiver level</a:t>
            </a:r>
            <a:endParaRPr sz="1200" b="1">
              <a:solidFill>
                <a:srgbClr val="D29500"/>
              </a:solidFill>
              <a:ea typeface="Roboto"/>
              <a:cs typeface="Roboto"/>
              <a:sym typeface="Roboto"/>
            </a:endParaRPr>
          </a:p>
        </p:txBody>
      </p:sp>
      <p:sp>
        <p:nvSpPr>
          <p:cNvPr id="13" name="Google Shape;1061;p43">
            <a:extLst>
              <a:ext uri="{FF2B5EF4-FFF2-40B4-BE49-F238E27FC236}">
                <a16:creationId xmlns:a16="http://schemas.microsoft.com/office/drawing/2014/main" id="{CE5B17B6-4FAC-4937-77D3-7B3A01B89EB6}"/>
              </a:ext>
            </a:extLst>
          </p:cNvPr>
          <p:cNvSpPr txBox="1"/>
          <p:nvPr/>
        </p:nvSpPr>
        <p:spPr>
          <a:xfrm>
            <a:off x="6252012" y="4338422"/>
            <a:ext cx="583306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D29500"/>
                </a:solidFill>
                <a:ea typeface="Roboto"/>
                <a:cs typeface="Roboto"/>
                <a:sym typeface="Roboto"/>
              </a:rPr>
              <a:t>Clearly not for the IR sensors as they do not suffer from electromagnetic interferences</a:t>
            </a:r>
            <a:endParaRPr sz="1200" b="1">
              <a:solidFill>
                <a:srgbClr val="D29500"/>
              </a:solidFill>
              <a:ea typeface="Roboto"/>
              <a:cs typeface="Roboto"/>
              <a:sym typeface="Roboto"/>
            </a:endParaRPr>
          </a:p>
        </p:txBody>
      </p:sp>
      <p:sp>
        <p:nvSpPr>
          <p:cNvPr id="14" name="Google Shape;1062;p43">
            <a:extLst>
              <a:ext uri="{FF2B5EF4-FFF2-40B4-BE49-F238E27FC236}">
                <a16:creationId xmlns:a16="http://schemas.microsoft.com/office/drawing/2014/main" id="{2B54F405-55E9-769C-E18D-4846D9534C78}"/>
              </a:ext>
            </a:extLst>
          </p:cNvPr>
          <p:cNvSpPr txBox="1"/>
          <p:nvPr/>
        </p:nvSpPr>
        <p:spPr>
          <a:xfrm>
            <a:off x="6252012" y="4819273"/>
            <a:ext cx="5289942"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D29500"/>
                </a:solidFill>
                <a:ea typeface="Roboto"/>
                <a:cs typeface="Roboto"/>
                <a:sym typeface="Roboto"/>
              </a:rPr>
              <a:t>10Y and battery level at each communication!</a:t>
            </a:r>
            <a:endParaRPr sz="1200" b="1">
              <a:solidFill>
                <a:srgbClr val="D29500"/>
              </a:solidFill>
              <a:ea typeface="Roboto"/>
              <a:cs typeface="Roboto"/>
              <a:sym typeface="Roboto"/>
            </a:endParaRPr>
          </a:p>
        </p:txBody>
      </p:sp>
      <p:sp>
        <p:nvSpPr>
          <p:cNvPr id="15" name="Google Shape;1063;p43">
            <a:extLst>
              <a:ext uri="{FF2B5EF4-FFF2-40B4-BE49-F238E27FC236}">
                <a16:creationId xmlns:a16="http://schemas.microsoft.com/office/drawing/2014/main" id="{84825230-F83E-40CB-D2C9-7D2D7DA8C322}"/>
              </a:ext>
            </a:extLst>
          </p:cNvPr>
          <p:cNvSpPr txBox="1"/>
          <p:nvPr/>
        </p:nvSpPr>
        <p:spPr>
          <a:xfrm>
            <a:off x="6252012" y="5404948"/>
            <a:ext cx="5289942"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D29500"/>
                </a:solidFill>
                <a:ea typeface="Roboto"/>
                <a:cs typeface="Roboto"/>
                <a:sym typeface="Roboto"/>
              </a:rPr>
              <a:t>10Y and battery level at each communication!</a:t>
            </a:r>
            <a:endParaRPr sz="1200" b="1">
              <a:solidFill>
                <a:srgbClr val="D29500"/>
              </a:solidFill>
              <a:ea typeface="Roboto"/>
              <a:cs typeface="Roboto"/>
              <a:sym typeface="Roboto"/>
            </a:endParaRPr>
          </a:p>
        </p:txBody>
      </p:sp>
      <p:sp>
        <p:nvSpPr>
          <p:cNvPr id="16" name="Google Shape;1064;p43">
            <a:extLst>
              <a:ext uri="{FF2B5EF4-FFF2-40B4-BE49-F238E27FC236}">
                <a16:creationId xmlns:a16="http://schemas.microsoft.com/office/drawing/2014/main" id="{6F94DC73-B97A-1640-6716-C24C0E0680ED}"/>
              </a:ext>
            </a:extLst>
          </p:cNvPr>
          <p:cNvSpPr txBox="1"/>
          <p:nvPr/>
        </p:nvSpPr>
        <p:spPr>
          <a:xfrm>
            <a:off x="738135" y="1169781"/>
            <a:ext cx="4810010" cy="583527"/>
          </a:xfrm>
          <a:prstGeom prst="rect">
            <a:avLst/>
          </a:prstGeom>
          <a:noFill/>
          <a:ln>
            <a:noFill/>
          </a:ln>
        </p:spPr>
        <p:txBody>
          <a:bodyPr spcFirstLastPara="1" wrap="square" lIns="91425" tIns="91425" rIns="91425" bIns="91425" anchor="t" anchorCtr="0">
            <a:spAutoFit/>
          </a:bodyPr>
          <a:lstStyle/>
          <a:p>
            <a:pPr marL="0" lvl="0" indent="0" algn="l" rtl="0">
              <a:lnSpc>
                <a:spcPct val="162000"/>
              </a:lnSpc>
              <a:spcBef>
                <a:spcPts val="0"/>
              </a:spcBef>
              <a:spcAft>
                <a:spcPts val="0"/>
              </a:spcAft>
              <a:buNone/>
            </a:pPr>
            <a:r>
              <a:rPr lang="en-US" sz="1600" b="1" dirty="0">
                <a:solidFill>
                  <a:srgbClr val="2F4047"/>
                </a:solidFill>
                <a:ea typeface="Roboto"/>
                <a:cs typeface="Roboto"/>
                <a:sym typeface="Roboto"/>
              </a:rPr>
              <a:t>Why are </a:t>
            </a:r>
            <a:r>
              <a:rPr lang="en-US" sz="1600" b="1" dirty="0" err="1">
                <a:solidFill>
                  <a:srgbClr val="2F4047"/>
                </a:solidFill>
                <a:ea typeface="Roboto"/>
                <a:cs typeface="Roboto"/>
                <a:sym typeface="Roboto"/>
              </a:rPr>
              <a:t>Exertherm</a:t>
            </a:r>
            <a:r>
              <a:rPr lang="en-US" sz="1600" b="1" dirty="0">
                <a:solidFill>
                  <a:srgbClr val="2F4047"/>
                </a:solidFill>
                <a:ea typeface="Roboto"/>
                <a:cs typeface="Roboto"/>
                <a:sym typeface="Roboto"/>
              </a:rPr>
              <a:t> Sensors hardwired, not wireless?</a:t>
            </a:r>
            <a:endParaRPr sz="1600" b="1" dirty="0">
              <a:ea typeface="Roboto"/>
              <a:cs typeface="Roboto"/>
              <a:sym typeface="Roboto"/>
            </a:endParaRPr>
          </a:p>
        </p:txBody>
      </p:sp>
      <p:sp>
        <p:nvSpPr>
          <p:cNvPr id="17" name="Google Shape;1065;p43">
            <a:extLst>
              <a:ext uri="{FF2B5EF4-FFF2-40B4-BE49-F238E27FC236}">
                <a16:creationId xmlns:a16="http://schemas.microsoft.com/office/drawing/2014/main" id="{07AAD61A-ED9D-CD16-86E1-FA942074A2A7}"/>
              </a:ext>
            </a:extLst>
          </p:cNvPr>
          <p:cNvSpPr txBox="1"/>
          <p:nvPr/>
        </p:nvSpPr>
        <p:spPr>
          <a:xfrm>
            <a:off x="262567" y="2337785"/>
            <a:ext cx="5690803" cy="624115"/>
          </a:xfrm>
          <a:prstGeom prst="rect">
            <a:avLst/>
          </a:prstGeom>
          <a:noFill/>
          <a:ln>
            <a:noFill/>
          </a:ln>
        </p:spPr>
        <p:txBody>
          <a:bodyPr spcFirstLastPara="1" wrap="square" lIns="91425" tIns="91425" rIns="91425" bIns="91425" anchor="t" anchorCtr="0">
            <a:spAutoFit/>
          </a:bodyPr>
          <a:lstStyle/>
          <a:p>
            <a:pPr marL="457200" lvl="0" indent="-287972" algn="just" rtl="0">
              <a:lnSpc>
                <a:spcPct val="118981"/>
              </a:lnSpc>
              <a:spcBef>
                <a:spcPts val="0"/>
              </a:spcBef>
              <a:spcAft>
                <a:spcPts val="0"/>
              </a:spcAft>
              <a:buClr>
                <a:srgbClr val="2F4047"/>
              </a:buClr>
              <a:buSzPts val="935"/>
              <a:buFont typeface="Roboto"/>
              <a:buChar char="❏"/>
            </a:pPr>
            <a:r>
              <a:rPr lang="en-US" sz="1200" b="1" dirty="0">
                <a:solidFill>
                  <a:srgbClr val="2F4047"/>
                </a:solidFill>
                <a:ea typeface="Roboto"/>
                <a:cs typeface="Roboto"/>
                <a:sym typeface="Roboto"/>
              </a:rPr>
              <a:t>Sensors described as wireless often have a very limited transmission distance – sometimes as low as 30 cm (SAW technology).</a:t>
            </a:r>
            <a:endParaRPr sz="1200" b="1" dirty="0">
              <a:solidFill>
                <a:srgbClr val="2F4047"/>
              </a:solidFill>
              <a:ea typeface="Roboto"/>
              <a:cs typeface="Roboto"/>
              <a:sym typeface="Roboto"/>
            </a:endParaRPr>
          </a:p>
        </p:txBody>
      </p:sp>
      <p:sp>
        <p:nvSpPr>
          <p:cNvPr id="18" name="Google Shape;1066;p43">
            <a:extLst>
              <a:ext uri="{FF2B5EF4-FFF2-40B4-BE49-F238E27FC236}">
                <a16:creationId xmlns:a16="http://schemas.microsoft.com/office/drawing/2014/main" id="{FD74011C-716A-14F6-10B5-15D4827BE371}"/>
              </a:ext>
            </a:extLst>
          </p:cNvPr>
          <p:cNvSpPr txBox="1"/>
          <p:nvPr/>
        </p:nvSpPr>
        <p:spPr>
          <a:xfrm>
            <a:off x="262742" y="2838385"/>
            <a:ext cx="5690803" cy="624115"/>
          </a:xfrm>
          <a:prstGeom prst="rect">
            <a:avLst/>
          </a:prstGeom>
          <a:noFill/>
          <a:ln>
            <a:noFill/>
          </a:ln>
        </p:spPr>
        <p:txBody>
          <a:bodyPr spcFirstLastPara="1" wrap="square" lIns="91425" tIns="91425" rIns="91425" bIns="91425" anchor="t" anchorCtr="0">
            <a:spAutoFit/>
          </a:bodyPr>
          <a:lstStyle/>
          <a:p>
            <a:pPr marL="457200" lvl="0" indent="-287972" algn="just" rtl="0">
              <a:lnSpc>
                <a:spcPct val="118981"/>
              </a:lnSpc>
              <a:spcBef>
                <a:spcPts val="0"/>
              </a:spcBef>
              <a:spcAft>
                <a:spcPts val="0"/>
              </a:spcAft>
              <a:buClr>
                <a:srgbClr val="2F4047"/>
              </a:buClr>
              <a:buSzPts val="935"/>
              <a:buFont typeface="Roboto"/>
              <a:buChar char="❏"/>
            </a:pPr>
            <a:r>
              <a:rPr lang="en-US" sz="1200" b="1">
                <a:solidFill>
                  <a:srgbClr val="2F4047"/>
                </a:solidFill>
                <a:ea typeface="Roboto"/>
                <a:cs typeface="Roboto"/>
                <a:sym typeface="Roboto"/>
              </a:rPr>
              <a:t>Wireless sensors require antenna to pick up the wireless signal –usually several antennas will be required per vertical column</a:t>
            </a:r>
            <a:endParaRPr sz="1200" b="1">
              <a:ea typeface="Roboto"/>
              <a:cs typeface="Roboto"/>
              <a:sym typeface="Roboto"/>
            </a:endParaRPr>
          </a:p>
        </p:txBody>
      </p:sp>
      <p:sp>
        <p:nvSpPr>
          <p:cNvPr id="19" name="Google Shape;1067;p43">
            <a:extLst>
              <a:ext uri="{FF2B5EF4-FFF2-40B4-BE49-F238E27FC236}">
                <a16:creationId xmlns:a16="http://schemas.microsoft.com/office/drawing/2014/main" id="{992B062D-4FCD-995E-3B8E-877227EDE1D8}"/>
              </a:ext>
            </a:extLst>
          </p:cNvPr>
          <p:cNvSpPr txBox="1"/>
          <p:nvPr/>
        </p:nvSpPr>
        <p:spPr>
          <a:xfrm>
            <a:off x="262567" y="3348409"/>
            <a:ext cx="7177586" cy="404376"/>
          </a:xfrm>
          <a:prstGeom prst="rect">
            <a:avLst/>
          </a:prstGeom>
          <a:noFill/>
          <a:ln>
            <a:noFill/>
          </a:ln>
        </p:spPr>
        <p:txBody>
          <a:bodyPr spcFirstLastPara="1" wrap="square" lIns="91425" tIns="91425" rIns="91425" bIns="91425" anchor="t" anchorCtr="0">
            <a:spAutoFit/>
          </a:bodyPr>
          <a:lstStyle/>
          <a:p>
            <a:pPr marL="457200" lvl="0" indent="-287972" algn="just" rtl="0">
              <a:lnSpc>
                <a:spcPct val="118981"/>
              </a:lnSpc>
              <a:spcBef>
                <a:spcPts val="0"/>
              </a:spcBef>
              <a:spcAft>
                <a:spcPts val="0"/>
              </a:spcAft>
              <a:buClr>
                <a:srgbClr val="2F4047"/>
              </a:buClr>
              <a:buSzPts val="935"/>
              <a:buFont typeface="Roboto"/>
              <a:buChar char="❏"/>
            </a:pPr>
            <a:r>
              <a:rPr lang="en-US" sz="1200" b="1">
                <a:solidFill>
                  <a:srgbClr val="2F4047"/>
                </a:solidFill>
                <a:ea typeface="Roboto"/>
                <a:cs typeface="Roboto"/>
                <a:sym typeface="Roboto"/>
              </a:rPr>
              <a:t>The antenna are hard wired !- so perceived savings are actually not available.</a:t>
            </a:r>
            <a:endParaRPr sz="1200" b="1">
              <a:ea typeface="Roboto"/>
              <a:cs typeface="Roboto"/>
              <a:sym typeface="Roboto"/>
            </a:endParaRPr>
          </a:p>
        </p:txBody>
      </p:sp>
      <p:sp>
        <p:nvSpPr>
          <p:cNvPr id="20" name="Google Shape;1068;p43">
            <a:extLst>
              <a:ext uri="{FF2B5EF4-FFF2-40B4-BE49-F238E27FC236}">
                <a16:creationId xmlns:a16="http://schemas.microsoft.com/office/drawing/2014/main" id="{87041764-EC0A-BBB4-D46C-5C49C5B4EF44}"/>
              </a:ext>
            </a:extLst>
          </p:cNvPr>
          <p:cNvSpPr txBox="1"/>
          <p:nvPr/>
        </p:nvSpPr>
        <p:spPr>
          <a:xfrm>
            <a:off x="262567" y="3647135"/>
            <a:ext cx="5690803" cy="843855"/>
          </a:xfrm>
          <a:prstGeom prst="rect">
            <a:avLst/>
          </a:prstGeom>
          <a:noFill/>
          <a:ln>
            <a:noFill/>
          </a:ln>
        </p:spPr>
        <p:txBody>
          <a:bodyPr spcFirstLastPara="1" wrap="square" lIns="91425" tIns="91425" rIns="91425" bIns="91425" anchor="t" anchorCtr="0">
            <a:spAutoFit/>
          </a:bodyPr>
          <a:lstStyle/>
          <a:p>
            <a:pPr marL="457200" lvl="0" indent="-287972" algn="just" rtl="0">
              <a:lnSpc>
                <a:spcPct val="118981"/>
              </a:lnSpc>
              <a:spcBef>
                <a:spcPts val="0"/>
              </a:spcBef>
              <a:spcAft>
                <a:spcPts val="0"/>
              </a:spcAft>
              <a:buClr>
                <a:srgbClr val="2F4047"/>
              </a:buClr>
              <a:buSzPts val="935"/>
              <a:buFont typeface="Roboto"/>
              <a:buChar char="❏"/>
            </a:pPr>
            <a:r>
              <a:rPr lang="en-US" sz="1200" b="1">
                <a:solidFill>
                  <a:srgbClr val="2F4047"/>
                </a:solidFill>
                <a:ea typeface="Roboto"/>
                <a:cs typeface="Roboto"/>
                <a:sym typeface="Roboto"/>
              </a:rPr>
              <a:t>Wireless sensors operate on a  limited number of frequencies – which can result in confusion if antenna pick up two sensors on same frequency – causes commissioning problems</a:t>
            </a:r>
            <a:endParaRPr sz="1200" b="1">
              <a:ea typeface="Roboto"/>
              <a:cs typeface="Roboto"/>
              <a:sym typeface="Roboto"/>
            </a:endParaRPr>
          </a:p>
        </p:txBody>
      </p:sp>
      <p:sp>
        <p:nvSpPr>
          <p:cNvPr id="21" name="Google Shape;1069;p43">
            <a:extLst>
              <a:ext uri="{FF2B5EF4-FFF2-40B4-BE49-F238E27FC236}">
                <a16:creationId xmlns:a16="http://schemas.microsoft.com/office/drawing/2014/main" id="{B8DBD91D-6888-92EF-073A-E065A3F3A7D9}"/>
              </a:ext>
            </a:extLst>
          </p:cNvPr>
          <p:cNvSpPr txBox="1"/>
          <p:nvPr/>
        </p:nvSpPr>
        <p:spPr>
          <a:xfrm>
            <a:off x="262567" y="4338422"/>
            <a:ext cx="7347717" cy="404376"/>
          </a:xfrm>
          <a:prstGeom prst="rect">
            <a:avLst/>
          </a:prstGeom>
          <a:noFill/>
          <a:ln>
            <a:noFill/>
          </a:ln>
        </p:spPr>
        <p:txBody>
          <a:bodyPr spcFirstLastPara="1" wrap="square" lIns="91425" tIns="91425" rIns="91425" bIns="91425" anchor="t" anchorCtr="0">
            <a:spAutoFit/>
          </a:bodyPr>
          <a:lstStyle/>
          <a:p>
            <a:pPr marL="457200" lvl="0" indent="-287972" algn="just" rtl="0">
              <a:lnSpc>
                <a:spcPct val="118981"/>
              </a:lnSpc>
              <a:spcBef>
                <a:spcPts val="0"/>
              </a:spcBef>
              <a:spcAft>
                <a:spcPts val="0"/>
              </a:spcAft>
              <a:buClr>
                <a:srgbClr val="2F4047"/>
              </a:buClr>
              <a:buSzPts val="935"/>
              <a:buFont typeface="Roboto"/>
              <a:buChar char="❏"/>
            </a:pPr>
            <a:r>
              <a:rPr lang="en-US" sz="1200" b="1" dirty="0">
                <a:solidFill>
                  <a:srgbClr val="2F4047"/>
                </a:solidFill>
                <a:ea typeface="Roboto"/>
                <a:cs typeface="Roboto"/>
                <a:sym typeface="Roboto"/>
              </a:rPr>
              <a:t>The wireless systems can only normally be commissioned on-site</a:t>
            </a:r>
            <a:endParaRPr sz="1200" b="1" dirty="0">
              <a:ea typeface="Roboto"/>
              <a:cs typeface="Roboto"/>
              <a:sym typeface="Roboto"/>
            </a:endParaRPr>
          </a:p>
        </p:txBody>
      </p:sp>
      <p:sp>
        <p:nvSpPr>
          <p:cNvPr id="22" name="Google Shape;1070;p43">
            <a:extLst>
              <a:ext uri="{FF2B5EF4-FFF2-40B4-BE49-F238E27FC236}">
                <a16:creationId xmlns:a16="http://schemas.microsoft.com/office/drawing/2014/main" id="{D7DE3F61-BE03-0655-33DD-4F114B34D63E}"/>
              </a:ext>
            </a:extLst>
          </p:cNvPr>
          <p:cNvSpPr txBox="1"/>
          <p:nvPr/>
        </p:nvSpPr>
        <p:spPr>
          <a:xfrm>
            <a:off x="262742" y="4661934"/>
            <a:ext cx="5588724" cy="843855"/>
          </a:xfrm>
          <a:prstGeom prst="rect">
            <a:avLst/>
          </a:prstGeom>
          <a:noFill/>
          <a:ln>
            <a:noFill/>
          </a:ln>
        </p:spPr>
        <p:txBody>
          <a:bodyPr spcFirstLastPara="1" wrap="square" lIns="91425" tIns="91425" rIns="91425" bIns="91425" anchor="t" anchorCtr="0">
            <a:spAutoFit/>
          </a:bodyPr>
          <a:lstStyle/>
          <a:p>
            <a:pPr marL="457200" lvl="0" indent="-287972" algn="just" rtl="0">
              <a:lnSpc>
                <a:spcPct val="118981"/>
              </a:lnSpc>
              <a:spcBef>
                <a:spcPts val="0"/>
              </a:spcBef>
              <a:spcAft>
                <a:spcPts val="0"/>
              </a:spcAft>
              <a:buClr>
                <a:srgbClr val="2F4047"/>
              </a:buClr>
              <a:buSzPts val="935"/>
              <a:buFont typeface="Roboto"/>
              <a:buChar char="❏"/>
            </a:pPr>
            <a:r>
              <a:rPr lang="en-US" sz="1200" b="1">
                <a:solidFill>
                  <a:srgbClr val="2F4047"/>
                </a:solidFill>
                <a:ea typeface="Roboto"/>
                <a:cs typeface="Roboto"/>
                <a:sym typeface="Roboto"/>
              </a:rPr>
              <a:t>Wireless sensors require power to transmit the signal – that creates problems such as battery replacement costs / insufficient power to generate energy harvesting on LV equipment / requirement for re-calibration etc etc.</a:t>
            </a:r>
            <a:endParaRPr sz="1200" b="1">
              <a:ea typeface="Roboto"/>
              <a:cs typeface="Roboto"/>
              <a:sym typeface="Roboto"/>
            </a:endParaRPr>
          </a:p>
        </p:txBody>
      </p:sp>
      <p:sp>
        <p:nvSpPr>
          <p:cNvPr id="23" name="Google Shape;1071;p43">
            <a:extLst>
              <a:ext uri="{FF2B5EF4-FFF2-40B4-BE49-F238E27FC236}">
                <a16:creationId xmlns:a16="http://schemas.microsoft.com/office/drawing/2014/main" id="{C4505B8F-263E-D4D2-3BF6-6E6309EA473A}"/>
              </a:ext>
            </a:extLst>
          </p:cNvPr>
          <p:cNvSpPr txBox="1"/>
          <p:nvPr/>
        </p:nvSpPr>
        <p:spPr>
          <a:xfrm>
            <a:off x="262742" y="5286635"/>
            <a:ext cx="5588724" cy="843855"/>
          </a:xfrm>
          <a:prstGeom prst="rect">
            <a:avLst/>
          </a:prstGeom>
          <a:noFill/>
          <a:ln>
            <a:noFill/>
          </a:ln>
        </p:spPr>
        <p:txBody>
          <a:bodyPr spcFirstLastPara="1" wrap="square" lIns="91425" tIns="91425" rIns="91425" bIns="91425" anchor="t" anchorCtr="0">
            <a:spAutoFit/>
          </a:bodyPr>
          <a:lstStyle/>
          <a:p>
            <a:pPr marL="457200" lvl="0" indent="-287972" algn="just" rtl="0">
              <a:lnSpc>
                <a:spcPct val="118981"/>
              </a:lnSpc>
              <a:spcBef>
                <a:spcPts val="0"/>
              </a:spcBef>
              <a:spcAft>
                <a:spcPts val="0"/>
              </a:spcAft>
              <a:buClr>
                <a:srgbClr val="2F4047"/>
              </a:buClr>
              <a:buSzPts val="935"/>
              <a:buFont typeface="Roboto"/>
              <a:buChar char="❏"/>
            </a:pPr>
            <a:r>
              <a:rPr lang="en-US" sz="1200" b="1">
                <a:solidFill>
                  <a:srgbClr val="2F4047"/>
                </a:solidFill>
                <a:ea typeface="Roboto"/>
                <a:cs typeface="Roboto"/>
                <a:sym typeface="Roboto"/>
              </a:rPr>
              <a:t>Exertherm sensors avoid ALL these issues + Exertherm sensors come with a Lifetime Warranty/ zero maintenance guarantee – something wireless sensors cannot guarantee.</a:t>
            </a:r>
            <a:endParaRPr sz="1200" b="1">
              <a:ea typeface="Roboto"/>
              <a:cs typeface="Roboto"/>
              <a:sym typeface="Roboto"/>
            </a:endParaRPr>
          </a:p>
        </p:txBody>
      </p:sp>
      <p:sp>
        <p:nvSpPr>
          <p:cNvPr id="24" name="Google Shape;1073;p43">
            <a:extLst>
              <a:ext uri="{FF2B5EF4-FFF2-40B4-BE49-F238E27FC236}">
                <a16:creationId xmlns:a16="http://schemas.microsoft.com/office/drawing/2014/main" id="{432E27A1-339C-697B-58EE-3C4BCBE5AC58}"/>
              </a:ext>
            </a:extLst>
          </p:cNvPr>
          <p:cNvSpPr txBox="1"/>
          <p:nvPr/>
        </p:nvSpPr>
        <p:spPr>
          <a:xfrm>
            <a:off x="6252016" y="1136450"/>
            <a:ext cx="4810010" cy="583527"/>
          </a:xfrm>
          <a:prstGeom prst="rect">
            <a:avLst/>
          </a:prstGeom>
          <a:noFill/>
          <a:ln>
            <a:noFill/>
          </a:ln>
        </p:spPr>
        <p:txBody>
          <a:bodyPr spcFirstLastPara="1" wrap="square" lIns="91425" tIns="91425" rIns="91425" bIns="91425" anchor="t" anchorCtr="0">
            <a:spAutoFit/>
          </a:bodyPr>
          <a:lstStyle/>
          <a:p>
            <a:pPr marL="0" lvl="0" indent="0" algn="l" rtl="0">
              <a:lnSpc>
                <a:spcPct val="162000"/>
              </a:lnSpc>
              <a:spcBef>
                <a:spcPts val="0"/>
              </a:spcBef>
              <a:spcAft>
                <a:spcPts val="0"/>
              </a:spcAft>
              <a:buNone/>
            </a:pPr>
            <a:r>
              <a:rPr lang="en-US" sz="1600" b="1">
                <a:solidFill>
                  <a:srgbClr val="D29500"/>
                </a:solidFill>
                <a:ea typeface="Roboto"/>
                <a:cs typeface="Roboto"/>
                <a:sym typeface="Roboto"/>
              </a:rPr>
              <a:t>Why Thermal Watch answers these claims</a:t>
            </a:r>
            <a:endParaRPr sz="1600" b="1">
              <a:solidFill>
                <a:srgbClr val="D29500"/>
              </a:solidFill>
              <a:ea typeface="Roboto"/>
              <a:cs typeface="Roboto"/>
              <a:sym typeface="Roboto"/>
            </a:endParaRPr>
          </a:p>
        </p:txBody>
      </p:sp>
    </p:spTree>
    <p:extLst>
      <p:ext uri="{BB962C8B-B14F-4D97-AF65-F5344CB8AC3E}">
        <p14:creationId xmlns:p14="http://schemas.microsoft.com/office/powerpoint/2010/main" val="369365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oogle Shape;932;p53">
            <a:extLst>
              <a:ext uri="{FF2B5EF4-FFF2-40B4-BE49-F238E27FC236}">
                <a16:creationId xmlns:a16="http://schemas.microsoft.com/office/drawing/2014/main" id="{A8180CFE-2638-9A6E-B3E1-124D0F9CB0A9}"/>
              </a:ext>
            </a:extLst>
          </p:cNvPr>
          <p:cNvCxnSpPr/>
          <p:nvPr/>
        </p:nvCxnSpPr>
        <p:spPr>
          <a:xfrm>
            <a:off x="-12700" y="912816"/>
            <a:ext cx="12207240" cy="1587"/>
          </a:xfrm>
          <a:prstGeom prst="straightConnector1">
            <a:avLst/>
          </a:prstGeom>
          <a:noFill/>
          <a:ln w="63500" cap="flat" cmpd="sng">
            <a:solidFill>
              <a:schemeClr val="accent1"/>
            </a:solidFill>
            <a:prstDash val="solid"/>
            <a:miter lim="800000"/>
            <a:headEnd type="none" w="med" len="med"/>
            <a:tailEnd type="none" w="med" len="med"/>
          </a:ln>
        </p:spPr>
      </p:cxnSp>
      <p:sp>
        <p:nvSpPr>
          <p:cNvPr id="7" name="Google Shape;933;p53">
            <a:extLst>
              <a:ext uri="{FF2B5EF4-FFF2-40B4-BE49-F238E27FC236}">
                <a16:creationId xmlns:a16="http://schemas.microsoft.com/office/drawing/2014/main" id="{B3CD943B-2B35-AF76-52F9-0D48636ECB9C}"/>
              </a:ext>
            </a:extLst>
          </p:cNvPr>
          <p:cNvSpPr txBox="1"/>
          <p:nvPr/>
        </p:nvSpPr>
        <p:spPr>
          <a:xfrm>
            <a:off x="200025" y="11908"/>
            <a:ext cx="9831387" cy="889000"/>
          </a:xfrm>
          <a:prstGeom prst="rect">
            <a:avLst/>
          </a:prstGeom>
          <a:noFill/>
          <a:ln>
            <a:noFill/>
          </a:ln>
        </p:spPr>
        <p:txBody>
          <a:bodyPr spcFirstLastPara="1" wrap="square" lIns="91425" tIns="45700" rIns="91425" bIns="45700" anchor="ctr" anchorCtr="0">
            <a:noAutofit/>
          </a:bodyPr>
          <a:lstStyle/>
          <a:p>
            <a:r>
              <a:rPr lang="en-US" sz="2800" dirty="0">
                <a:latin typeface="Arial" panose="020B0604020202020204" pitchFamily="34" charset="0"/>
                <a:cs typeface="Arial" panose="020B0604020202020204" pitchFamily="34" charset="0"/>
              </a:rPr>
              <a:t>About Fuji Bridex</a:t>
            </a:r>
            <a:endParaRPr lang="en-SG" sz="2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6C21242-3EEE-43DF-D2E4-2125B0558F57}"/>
              </a:ext>
            </a:extLst>
          </p:cNvPr>
          <p:cNvSpPr txBox="1"/>
          <p:nvPr/>
        </p:nvSpPr>
        <p:spPr>
          <a:xfrm>
            <a:off x="212755" y="4515548"/>
            <a:ext cx="11756331" cy="1991379"/>
          </a:xfrm>
          <a:prstGeom prst="rect">
            <a:avLst/>
          </a:prstGeom>
          <a:noFill/>
        </p:spPr>
        <p:txBody>
          <a:bodyPr wrap="square">
            <a:spAutoFit/>
          </a:bodyPr>
          <a:lstStyle/>
          <a:p>
            <a:pPr algn="just">
              <a:lnSpc>
                <a:spcPct val="150000"/>
              </a:lnSpc>
            </a:pPr>
            <a:r>
              <a:rPr lang="en-US" sz="1400" b="1" i="1" dirty="0">
                <a:solidFill>
                  <a:srgbClr val="0070C0"/>
                </a:solidFill>
                <a:latin typeface="Arial (Body)"/>
                <a:cs typeface="Arial" panose="020B0604020202020204" pitchFamily="34" charset="0"/>
              </a:rPr>
              <a:t>Vision </a:t>
            </a:r>
            <a:r>
              <a:rPr lang="en-US" sz="1400" b="1" i="1" dirty="0">
                <a:solidFill>
                  <a:srgbClr val="373D3F"/>
                </a:solidFill>
                <a:latin typeface="Arial (Body)"/>
                <a:cs typeface="Arial" panose="020B0604020202020204" pitchFamily="34" charset="0"/>
              </a:rPr>
              <a:t>– Be one of the leading EEPC companies in Southeast Asia’s industrial electrical market. </a:t>
            </a:r>
          </a:p>
          <a:p>
            <a:pPr algn="just">
              <a:lnSpc>
                <a:spcPct val="150000"/>
              </a:lnSpc>
            </a:pPr>
            <a:r>
              <a:rPr lang="en-US" sz="1400" b="1" i="1" dirty="0">
                <a:solidFill>
                  <a:srgbClr val="0070C0"/>
                </a:solidFill>
                <a:latin typeface="Arial (Body)"/>
                <a:cs typeface="Arial" panose="020B0604020202020204" pitchFamily="34" charset="0"/>
              </a:rPr>
              <a:t>Mission</a:t>
            </a:r>
            <a:r>
              <a:rPr lang="en-US" sz="1400" b="1" i="1" dirty="0">
                <a:solidFill>
                  <a:srgbClr val="373D3F"/>
                </a:solidFill>
                <a:latin typeface="Arial (Body)"/>
                <a:cs typeface="Arial" panose="020B0604020202020204" pitchFamily="34" charset="0"/>
              </a:rPr>
              <a:t> – Dedicated to providing optimal solutions that will exceed customer’s specifications and requirements with below objectives:</a:t>
            </a:r>
          </a:p>
          <a:p>
            <a:pPr marL="380990" indent="-380990" algn="just">
              <a:lnSpc>
                <a:spcPct val="150000"/>
              </a:lnSpc>
              <a:buFont typeface="+mj-lt"/>
              <a:buAutoNum type="romanLcPeriod"/>
            </a:pPr>
            <a:r>
              <a:rPr lang="en-US" sz="1400" b="1" i="1" dirty="0">
                <a:solidFill>
                  <a:srgbClr val="373D3F"/>
                </a:solidFill>
                <a:latin typeface="Arial (Body)"/>
                <a:cs typeface="Arial" panose="020B0604020202020204" pitchFamily="34" charset="0"/>
              </a:rPr>
              <a:t>Ensure the best EEPC competitiveness with Human Resource/Technology/Quality that meet international standards.</a:t>
            </a:r>
          </a:p>
          <a:p>
            <a:pPr marL="380990" indent="-380990" algn="just">
              <a:lnSpc>
                <a:spcPct val="150000"/>
              </a:lnSpc>
              <a:buFont typeface="+mj-lt"/>
              <a:buAutoNum type="romanLcPeriod"/>
            </a:pPr>
            <a:r>
              <a:rPr lang="en-US" sz="1400" b="1" i="1" dirty="0">
                <a:solidFill>
                  <a:srgbClr val="373D3F"/>
                </a:solidFill>
                <a:latin typeface="Arial (Body)"/>
                <a:cs typeface="Arial" panose="020B0604020202020204" pitchFamily="34" charset="0"/>
              </a:rPr>
              <a:t>Continuously focus to improve HSE standards and </a:t>
            </a:r>
            <a:r>
              <a:rPr lang="en-SG" sz="1400" b="1" i="1" dirty="0">
                <a:solidFill>
                  <a:srgbClr val="373D3F"/>
                </a:solidFill>
                <a:latin typeface="Arial (Body)"/>
                <a:cs typeface="Arial" panose="020B0604020202020204" pitchFamily="34" charset="0"/>
              </a:rPr>
              <a:t>minimize</a:t>
            </a:r>
            <a:r>
              <a:rPr lang="en-US" sz="1400" b="1" i="1" dirty="0">
                <a:solidFill>
                  <a:srgbClr val="373D3F"/>
                </a:solidFill>
                <a:latin typeface="Arial (Body)"/>
                <a:cs typeface="Arial" panose="020B0604020202020204" pitchFamily="34" charset="0"/>
              </a:rPr>
              <a:t> our ecological footprint.  </a:t>
            </a:r>
          </a:p>
          <a:p>
            <a:pPr marL="380990" indent="-380990" algn="just">
              <a:lnSpc>
                <a:spcPct val="150000"/>
              </a:lnSpc>
              <a:buFont typeface="+mj-lt"/>
              <a:buAutoNum type="romanLcPeriod"/>
            </a:pPr>
            <a:r>
              <a:rPr lang="en-US" sz="1400" b="1" i="1" dirty="0">
                <a:solidFill>
                  <a:srgbClr val="373D3F"/>
                </a:solidFill>
                <a:latin typeface="Arial (Body)"/>
                <a:cs typeface="Arial" panose="020B0604020202020204" pitchFamily="34" charset="0"/>
              </a:rPr>
              <a:t>Apply innovative solutions to deliver Fit-For-Purpose products and services.</a:t>
            </a:r>
          </a:p>
          <a:p>
            <a:pPr marL="380990" indent="-380990" algn="just">
              <a:lnSpc>
                <a:spcPct val="150000"/>
              </a:lnSpc>
              <a:buFont typeface="+mj-lt"/>
              <a:buAutoNum type="romanLcPeriod"/>
            </a:pPr>
            <a:r>
              <a:rPr lang="en-US" sz="1400" b="1" i="1" dirty="0">
                <a:solidFill>
                  <a:srgbClr val="373D3F"/>
                </a:solidFill>
                <a:latin typeface="Arial (Body)"/>
                <a:cs typeface="Arial" panose="020B0604020202020204" pitchFamily="34" charset="0"/>
              </a:rPr>
              <a:t>Offer integrated services from conceptual design to final commissioning and start-up.</a:t>
            </a:r>
          </a:p>
        </p:txBody>
      </p:sp>
      <p:pic>
        <p:nvPicPr>
          <p:cNvPr id="5" name="Picture 4">
            <a:extLst>
              <a:ext uri="{FF2B5EF4-FFF2-40B4-BE49-F238E27FC236}">
                <a16:creationId xmlns:a16="http://schemas.microsoft.com/office/drawing/2014/main" id="{73C180E1-5794-8757-FA1F-15CE8925B7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63822" y="992801"/>
            <a:ext cx="9064357" cy="3455281"/>
          </a:xfrm>
          <a:prstGeom prst="rect">
            <a:avLst/>
          </a:prstGeom>
          <a:effectLst/>
        </p:spPr>
      </p:pic>
      <p:sp>
        <p:nvSpPr>
          <p:cNvPr id="3" name="Google Shape;927;p53">
            <a:extLst>
              <a:ext uri="{FF2B5EF4-FFF2-40B4-BE49-F238E27FC236}">
                <a16:creationId xmlns:a16="http://schemas.microsoft.com/office/drawing/2014/main" id="{F4C7B352-06AB-83C5-DF66-BFFF48BA61F4}"/>
              </a:ext>
            </a:extLst>
          </p:cNvPr>
          <p:cNvSpPr txBox="1"/>
          <p:nvPr/>
        </p:nvSpPr>
        <p:spPr>
          <a:xfrm>
            <a:off x="9915525" y="6356355"/>
            <a:ext cx="2133600" cy="365125"/>
          </a:xfrm>
          <a:prstGeom prst="rect">
            <a:avLst/>
          </a:prstGeom>
          <a:noFill/>
          <a:ln>
            <a:noFill/>
          </a:ln>
        </p:spPr>
        <p:txBody>
          <a:bodyPr spcFirstLastPara="1" wrap="square" lIns="91425" tIns="45700" rIns="91425" bIns="45700" anchor="ctr" anchorCtr="0">
            <a:noAutofit/>
          </a:bodyPr>
          <a:lstStyle/>
          <a:p>
            <a:pPr algn="r">
              <a:buClr>
                <a:srgbClr val="898989"/>
              </a:buClr>
              <a:buSzPts val="1200"/>
            </a:pPr>
            <a:fld id="{00000000-1234-1234-1234-123412341234}" type="slidenum">
              <a:rPr lang="en-US" sz="1200">
                <a:solidFill>
                  <a:srgbClr val="373D3F"/>
                </a:solidFill>
                <a:latin typeface="Nunito Sans" pitchFamily="2" charset="0"/>
                <a:ea typeface="Calibri"/>
                <a:cs typeface="Calibri"/>
                <a:sym typeface="Calibri"/>
              </a:rPr>
              <a:pPr algn="r">
                <a:buClr>
                  <a:srgbClr val="898989"/>
                </a:buClr>
                <a:buSzPts val="1200"/>
              </a:pPr>
              <a:t>3</a:t>
            </a:fld>
            <a:endParaRPr dirty="0">
              <a:solidFill>
                <a:srgbClr val="373D3F"/>
              </a:solidFill>
              <a:latin typeface="Nunito Sans" pitchFamily="2" charset="0"/>
            </a:endParaRPr>
          </a:p>
        </p:txBody>
      </p:sp>
    </p:spTree>
    <p:extLst>
      <p:ext uri="{BB962C8B-B14F-4D97-AF65-F5344CB8AC3E}">
        <p14:creationId xmlns:p14="http://schemas.microsoft.com/office/powerpoint/2010/main" val="537891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6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DFABC88-82D9-F36E-1DFD-CBA9490D4C12}"/>
              </a:ext>
            </a:extLst>
          </p:cNvPr>
          <p:cNvGraphicFramePr/>
          <p:nvPr/>
        </p:nvGraphicFramePr>
        <p:xfrm>
          <a:off x="1779588" y="1143060"/>
          <a:ext cx="8713787" cy="557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918" name="Picture 5">
            <a:extLst>
              <a:ext uri="{FF2B5EF4-FFF2-40B4-BE49-F238E27FC236}">
                <a16:creationId xmlns:a16="http://schemas.microsoft.com/office/drawing/2014/main" id="{6FFE0271-4C3D-CB74-7155-D1CD58E301F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411417" y="1914887"/>
            <a:ext cx="422171" cy="42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4">
            <a:extLst>
              <a:ext uri="{FF2B5EF4-FFF2-40B4-BE49-F238E27FC236}">
                <a16:creationId xmlns:a16="http://schemas.microsoft.com/office/drawing/2014/main" id="{BFA201AA-3EA4-AF44-0AA8-5F635B348FCF}"/>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440863" y="1359694"/>
            <a:ext cx="971551"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6">
            <a:extLst>
              <a:ext uri="{FF2B5EF4-FFF2-40B4-BE49-F238E27FC236}">
                <a16:creationId xmlns:a16="http://schemas.microsoft.com/office/drawing/2014/main" id="{974C21CA-D0BF-ED09-5751-1BC70DCD2F2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869363" y="1742917"/>
            <a:ext cx="733427" cy="60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23" name="Group 6">
            <a:extLst>
              <a:ext uri="{FF2B5EF4-FFF2-40B4-BE49-F238E27FC236}">
                <a16:creationId xmlns:a16="http://schemas.microsoft.com/office/drawing/2014/main" id="{AAFF615F-A4CB-3C8C-47B7-0DF694BEAAF6}"/>
              </a:ext>
            </a:extLst>
          </p:cNvPr>
          <p:cNvGrpSpPr>
            <a:grpSpLocks/>
          </p:cNvGrpSpPr>
          <p:nvPr/>
        </p:nvGrpSpPr>
        <p:grpSpPr bwMode="auto">
          <a:xfrm>
            <a:off x="9466140" y="2700339"/>
            <a:ext cx="889827" cy="1081087"/>
            <a:chOff x="7697621" y="3382785"/>
            <a:chExt cx="792831" cy="1064877"/>
          </a:xfrm>
        </p:grpSpPr>
        <p:pic>
          <p:nvPicPr>
            <p:cNvPr id="38927" name="Picture 18">
              <a:extLst>
                <a:ext uri="{FF2B5EF4-FFF2-40B4-BE49-F238E27FC236}">
                  <a16:creationId xmlns:a16="http://schemas.microsoft.com/office/drawing/2014/main" id="{F19E7D4A-F597-BDD6-3F17-5ADE01865391}"/>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79973" y="3382785"/>
              <a:ext cx="610479" cy="106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7">
              <a:extLst>
                <a:ext uri="{FF2B5EF4-FFF2-40B4-BE49-F238E27FC236}">
                  <a16:creationId xmlns:a16="http://schemas.microsoft.com/office/drawing/2014/main" id="{00E1FE6D-5D5C-4806-99BA-07CC7ADC396B}"/>
                </a:ext>
              </a:extLst>
            </p:cNvPr>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97621" y="3914442"/>
              <a:ext cx="653478" cy="23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924" name="Picture 6">
            <a:extLst>
              <a:ext uri="{FF2B5EF4-FFF2-40B4-BE49-F238E27FC236}">
                <a16:creationId xmlns:a16="http://schemas.microsoft.com/office/drawing/2014/main" id="{F32F13EA-716D-C573-BACC-AF788D7AC7C3}"/>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296467" y="4772770"/>
            <a:ext cx="10144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Graphic 3">
            <a:extLst>
              <a:ext uri="{FF2B5EF4-FFF2-40B4-BE49-F238E27FC236}">
                <a16:creationId xmlns:a16="http://schemas.microsoft.com/office/drawing/2014/main" id="{1A001659-1E75-FF7C-F7D6-DD773C2B86C3}"/>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378951" y="5534985"/>
            <a:ext cx="1095375"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hape&#10;&#10;Description automatically generated with medium confidence">
            <a:extLst>
              <a:ext uri="{FF2B5EF4-FFF2-40B4-BE49-F238E27FC236}">
                <a16:creationId xmlns:a16="http://schemas.microsoft.com/office/drawing/2014/main" id="{09562E90-1140-5CED-311B-482BD1FBF78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415340" y="2821623"/>
            <a:ext cx="1676400" cy="335280"/>
          </a:xfrm>
          <a:prstGeom prst="rect">
            <a:avLst/>
          </a:prstGeom>
        </p:spPr>
      </p:pic>
      <p:pic>
        <p:nvPicPr>
          <p:cNvPr id="7" name="Google Shape;303;p12" descr="A close up of a device&#10;&#10;Description automatically generated">
            <a:extLst>
              <a:ext uri="{FF2B5EF4-FFF2-40B4-BE49-F238E27FC236}">
                <a16:creationId xmlns:a16="http://schemas.microsoft.com/office/drawing/2014/main" id="{4458CAA6-F102-EC4A-BD19-50C331AE1BE6}"/>
              </a:ext>
            </a:extLst>
          </p:cNvPr>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8189243" y="5524402"/>
            <a:ext cx="552455" cy="1058847"/>
          </a:xfrm>
          <a:prstGeom prst="rect">
            <a:avLst/>
          </a:prstGeom>
          <a:noFill/>
          <a:ln>
            <a:noFill/>
          </a:ln>
        </p:spPr>
      </p:pic>
      <p:pic>
        <p:nvPicPr>
          <p:cNvPr id="6" name="Picture 5" descr="A picture containing text&#10;&#10;Description automatically generated">
            <a:extLst>
              <a:ext uri="{FF2B5EF4-FFF2-40B4-BE49-F238E27FC236}">
                <a16:creationId xmlns:a16="http://schemas.microsoft.com/office/drawing/2014/main" id="{1B7CEB04-46CF-AF7B-4163-ADC50072783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rot="10800000">
            <a:off x="8622505" y="6138748"/>
            <a:ext cx="1585913" cy="317949"/>
          </a:xfrm>
          <a:prstGeom prst="rect">
            <a:avLst/>
          </a:prstGeom>
        </p:spPr>
      </p:pic>
      <p:pic>
        <p:nvPicPr>
          <p:cNvPr id="9" name="Picture 8" descr="A picture containing indoor, toy&#10;&#10;Description automatically generated">
            <a:extLst>
              <a:ext uri="{FF2B5EF4-FFF2-40B4-BE49-F238E27FC236}">
                <a16:creationId xmlns:a16="http://schemas.microsoft.com/office/drawing/2014/main" id="{5041BC0F-86E9-F42D-BCB8-91332CFC1B5D}"/>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907461" y="4063639"/>
            <a:ext cx="1429347" cy="1146803"/>
          </a:xfrm>
          <a:prstGeom prst="rect">
            <a:avLst/>
          </a:prstGeom>
        </p:spPr>
      </p:pic>
      <p:pic>
        <p:nvPicPr>
          <p:cNvPr id="38922" name="Picture 6" descr="The Saltwater Battery – Green Rock Batteries">
            <a:extLst>
              <a:ext uri="{FF2B5EF4-FFF2-40B4-BE49-F238E27FC236}">
                <a16:creationId xmlns:a16="http://schemas.microsoft.com/office/drawing/2014/main" id="{82BDAF34-5910-7FFD-4F12-FAB71332F424}"/>
              </a:ext>
            </a:extLst>
          </p:cNvPr>
          <p:cNvPicPr>
            <a:picLocks noChangeAspect="1" noChangeArrowheads="1"/>
          </p:cNvPicPr>
          <p:nvPr/>
        </p:nvPicPr>
        <p:blipFill>
          <a:blip r:embed="rId19" cstate="screen">
            <a:grayscl/>
            <a:extLst>
              <a:ext uri="{28A0092B-C50C-407E-A947-70E740481C1C}">
                <a14:useLocalDpi xmlns:a14="http://schemas.microsoft.com/office/drawing/2010/main"/>
              </a:ext>
            </a:extLst>
          </a:blip>
          <a:srcRect/>
          <a:stretch>
            <a:fillRect/>
          </a:stretch>
        </p:blipFill>
        <p:spPr bwMode="auto">
          <a:xfrm>
            <a:off x="9059424" y="2685050"/>
            <a:ext cx="422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oogle Shape;932;p53">
            <a:extLst>
              <a:ext uri="{FF2B5EF4-FFF2-40B4-BE49-F238E27FC236}">
                <a16:creationId xmlns:a16="http://schemas.microsoft.com/office/drawing/2014/main" id="{0502F90D-E02F-C802-E972-5F80BFB86E36}"/>
              </a:ext>
            </a:extLst>
          </p:cNvPr>
          <p:cNvCxnSpPr/>
          <p:nvPr/>
        </p:nvCxnSpPr>
        <p:spPr>
          <a:xfrm>
            <a:off x="-12700" y="912816"/>
            <a:ext cx="12207240" cy="1587"/>
          </a:xfrm>
          <a:prstGeom prst="straightConnector1">
            <a:avLst/>
          </a:prstGeom>
          <a:noFill/>
          <a:ln w="63500" cap="flat" cmpd="sng">
            <a:solidFill>
              <a:schemeClr val="accent1"/>
            </a:solidFill>
            <a:prstDash val="solid"/>
            <a:miter lim="800000"/>
            <a:headEnd type="none" w="med" len="med"/>
            <a:tailEnd type="none" w="med" len="med"/>
          </a:ln>
        </p:spPr>
      </p:cxnSp>
      <p:sp>
        <p:nvSpPr>
          <p:cNvPr id="12" name="Google Shape;933;p53">
            <a:extLst>
              <a:ext uri="{FF2B5EF4-FFF2-40B4-BE49-F238E27FC236}">
                <a16:creationId xmlns:a16="http://schemas.microsoft.com/office/drawing/2014/main" id="{8955B591-7AB8-E3E4-ED01-398642A7AF91}"/>
              </a:ext>
            </a:extLst>
          </p:cNvPr>
          <p:cNvSpPr txBox="1"/>
          <p:nvPr/>
        </p:nvSpPr>
        <p:spPr>
          <a:xfrm>
            <a:off x="200025" y="11908"/>
            <a:ext cx="9831387" cy="889000"/>
          </a:xfrm>
          <a:prstGeom prst="rect">
            <a:avLst/>
          </a:prstGeom>
          <a:noFill/>
          <a:ln>
            <a:noFill/>
          </a:ln>
        </p:spPr>
        <p:txBody>
          <a:bodyPr spcFirstLastPara="1" wrap="square" lIns="91425" tIns="45700" rIns="91425" bIns="45700" anchor="ctr" anchorCtr="0">
            <a:noAutofit/>
          </a:bodyPr>
          <a:lstStyle/>
          <a:p>
            <a:r>
              <a:rPr lang="en-US" sz="2800" dirty="0">
                <a:latin typeface="Arial (Body)"/>
                <a:cs typeface="Arial" panose="020B0604020202020204" pitchFamily="34" charset="0"/>
              </a:rPr>
              <a:t>Fuji Bridex Integrated System Solutions</a:t>
            </a:r>
          </a:p>
        </p:txBody>
      </p:sp>
      <p:sp>
        <p:nvSpPr>
          <p:cNvPr id="5" name="Google Shape;927;p53">
            <a:extLst>
              <a:ext uri="{FF2B5EF4-FFF2-40B4-BE49-F238E27FC236}">
                <a16:creationId xmlns:a16="http://schemas.microsoft.com/office/drawing/2014/main" id="{C49BF272-80EC-B59E-EEBB-B6D641A115EF}"/>
              </a:ext>
            </a:extLst>
          </p:cNvPr>
          <p:cNvSpPr txBox="1"/>
          <p:nvPr/>
        </p:nvSpPr>
        <p:spPr>
          <a:xfrm>
            <a:off x="9915525" y="6356355"/>
            <a:ext cx="2133600" cy="365125"/>
          </a:xfrm>
          <a:prstGeom prst="rect">
            <a:avLst/>
          </a:prstGeom>
          <a:noFill/>
          <a:ln>
            <a:noFill/>
          </a:ln>
        </p:spPr>
        <p:txBody>
          <a:bodyPr spcFirstLastPara="1" wrap="square" lIns="91425" tIns="45700" rIns="91425" bIns="45700" anchor="ctr" anchorCtr="0">
            <a:noAutofit/>
          </a:bodyPr>
          <a:lstStyle/>
          <a:p>
            <a:pPr algn="r">
              <a:buClr>
                <a:srgbClr val="898989"/>
              </a:buClr>
              <a:buSzPts val="1200"/>
            </a:pPr>
            <a:fld id="{00000000-1234-1234-1234-123412341234}" type="slidenum">
              <a:rPr lang="en-US" sz="1200">
                <a:solidFill>
                  <a:srgbClr val="373D3F"/>
                </a:solidFill>
                <a:latin typeface="Nunito Sans" pitchFamily="2" charset="0"/>
                <a:ea typeface="Calibri"/>
                <a:cs typeface="Calibri"/>
                <a:sym typeface="Calibri"/>
              </a:rPr>
              <a:pPr algn="r">
                <a:buClr>
                  <a:srgbClr val="898989"/>
                </a:buClr>
                <a:buSzPts val="1200"/>
              </a:pPr>
              <a:t>4</a:t>
            </a:fld>
            <a:endParaRPr dirty="0">
              <a:solidFill>
                <a:srgbClr val="373D3F"/>
              </a:solidFill>
              <a:latin typeface="Nunito Sans"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oogle Shape;932;p53">
            <a:extLst>
              <a:ext uri="{FF2B5EF4-FFF2-40B4-BE49-F238E27FC236}">
                <a16:creationId xmlns:a16="http://schemas.microsoft.com/office/drawing/2014/main" id="{A8180CFE-2638-9A6E-B3E1-124D0F9CB0A9}"/>
              </a:ext>
            </a:extLst>
          </p:cNvPr>
          <p:cNvCxnSpPr/>
          <p:nvPr/>
        </p:nvCxnSpPr>
        <p:spPr>
          <a:xfrm>
            <a:off x="-12700" y="912816"/>
            <a:ext cx="12207240" cy="1587"/>
          </a:xfrm>
          <a:prstGeom prst="straightConnector1">
            <a:avLst/>
          </a:prstGeom>
          <a:noFill/>
          <a:ln w="63500" cap="flat" cmpd="sng">
            <a:solidFill>
              <a:schemeClr val="accent1"/>
            </a:solidFill>
            <a:prstDash val="solid"/>
            <a:miter lim="800000"/>
            <a:headEnd type="none" w="med" len="med"/>
            <a:tailEnd type="none" w="med" len="med"/>
          </a:ln>
        </p:spPr>
      </p:cxnSp>
      <p:sp>
        <p:nvSpPr>
          <p:cNvPr id="9" name="Google Shape;927;p53">
            <a:extLst>
              <a:ext uri="{FF2B5EF4-FFF2-40B4-BE49-F238E27FC236}">
                <a16:creationId xmlns:a16="http://schemas.microsoft.com/office/drawing/2014/main" id="{3FF68D1C-D7A1-9133-535C-E80BB9F6FB52}"/>
              </a:ext>
            </a:extLst>
          </p:cNvPr>
          <p:cNvSpPr txBox="1"/>
          <p:nvPr/>
        </p:nvSpPr>
        <p:spPr>
          <a:xfrm>
            <a:off x="9915525" y="6356355"/>
            <a:ext cx="2133600" cy="365125"/>
          </a:xfrm>
          <a:prstGeom prst="rect">
            <a:avLst/>
          </a:prstGeom>
          <a:noFill/>
          <a:ln>
            <a:noFill/>
          </a:ln>
        </p:spPr>
        <p:txBody>
          <a:bodyPr spcFirstLastPara="1" wrap="square" lIns="91425" tIns="45700" rIns="91425" bIns="45700" anchor="ctr" anchorCtr="0">
            <a:noAutofit/>
          </a:bodyPr>
          <a:lstStyle/>
          <a:p>
            <a:pPr algn="r">
              <a:buClr>
                <a:srgbClr val="898989"/>
              </a:buClr>
              <a:buSzPts val="1200"/>
            </a:pPr>
            <a:fld id="{00000000-1234-1234-1234-123412341234}" type="slidenum">
              <a:rPr lang="en-US" sz="1067">
                <a:solidFill>
                  <a:srgbClr val="373D3F"/>
                </a:solidFill>
                <a:latin typeface="Nunito Sans" pitchFamily="2" charset="0"/>
                <a:ea typeface="Calibri"/>
                <a:cs typeface="Calibri"/>
                <a:sym typeface="Calibri"/>
              </a:rPr>
              <a:pPr algn="r">
                <a:buClr>
                  <a:srgbClr val="898989"/>
                </a:buClr>
                <a:buSzPts val="1200"/>
              </a:pPr>
              <a:t>5</a:t>
            </a:fld>
            <a:endParaRPr sz="1600" dirty="0">
              <a:solidFill>
                <a:srgbClr val="373D3F"/>
              </a:solidFill>
              <a:latin typeface="Nunito Sans" pitchFamily="2" charset="0"/>
            </a:endParaRPr>
          </a:p>
        </p:txBody>
      </p:sp>
      <p:sp>
        <p:nvSpPr>
          <p:cNvPr id="4" name="Google Shape;102;p15">
            <a:extLst>
              <a:ext uri="{FF2B5EF4-FFF2-40B4-BE49-F238E27FC236}">
                <a16:creationId xmlns:a16="http://schemas.microsoft.com/office/drawing/2014/main" id="{D6738C98-DF94-81B4-0C86-570AB6265DB3}"/>
              </a:ext>
            </a:extLst>
          </p:cNvPr>
          <p:cNvSpPr txBox="1">
            <a:spLocks/>
          </p:cNvSpPr>
          <p:nvPr/>
        </p:nvSpPr>
        <p:spPr>
          <a:xfrm>
            <a:off x="546871" y="2941240"/>
            <a:ext cx="5615600" cy="1393200"/>
          </a:xfrm>
          <a:prstGeom prst="rect">
            <a:avLst/>
          </a:prstGeom>
          <a:effectLst>
            <a:outerShdw blurRad="57150" dist="19050" dir="5400000" algn="bl" rotWithShape="0">
              <a:srgbClr val="000000">
                <a:alpha val="39000"/>
              </a:srgbClr>
            </a:outerShdw>
          </a:effectLst>
        </p:spPr>
        <p:txBody>
          <a:bodyPr spcFirstLastPara="1" vert="horz" wrap="square" lIns="162533" tIns="162533" rIns="162533" bIns="162533" rtlCol="0" anchor="t" anchorCtr="0">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US" sz="3733" b="1" i="1" dirty="0">
                <a:solidFill>
                  <a:srgbClr val="333333"/>
                </a:solidFill>
                <a:latin typeface="Arial"/>
                <a:ea typeface="Arial"/>
                <a:cs typeface="Arial"/>
                <a:sym typeface="Arial"/>
              </a:rPr>
              <a:t>Limitation of </a:t>
            </a:r>
          </a:p>
          <a:p>
            <a:pPr>
              <a:spcBef>
                <a:spcPts val="0"/>
              </a:spcBef>
            </a:pPr>
            <a:r>
              <a:rPr lang="en-US" sz="3733" b="1" i="1" dirty="0">
                <a:solidFill>
                  <a:srgbClr val="D29500"/>
                </a:solidFill>
                <a:latin typeface="Arial"/>
                <a:ea typeface="Arial"/>
                <a:cs typeface="Arial"/>
                <a:sym typeface="Arial"/>
              </a:rPr>
              <a:t>current solutions</a:t>
            </a:r>
          </a:p>
        </p:txBody>
      </p:sp>
      <p:sp>
        <p:nvSpPr>
          <p:cNvPr id="10" name="Google Shape;104;p15">
            <a:extLst>
              <a:ext uri="{FF2B5EF4-FFF2-40B4-BE49-F238E27FC236}">
                <a16:creationId xmlns:a16="http://schemas.microsoft.com/office/drawing/2014/main" id="{603EBC99-5770-0450-BC53-32763514E095}"/>
              </a:ext>
            </a:extLst>
          </p:cNvPr>
          <p:cNvSpPr/>
          <p:nvPr/>
        </p:nvSpPr>
        <p:spPr>
          <a:xfrm>
            <a:off x="7332747" y="1102711"/>
            <a:ext cx="6289600" cy="619600"/>
          </a:xfrm>
          <a:prstGeom prst="rect">
            <a:avLst/>
          </a:prstGeom>
          <a:noFill/>
          <a:ln>
            <a:noFill/>
          </a:ln>
        </p:spPr>
        <p:txBody>
          <a:bodyPr spcFirstLastPara="1" wrap="square" lIns="121900" tIns="60933" rIns="121900" bIns="60933" anchor="t" anchorCtr="0">
            <a:noAutofit/>
          </a:bodyPr>
          <a:lstStyle/>
          <a:p>
            <a:pPr>
              <a:lnSpc>
                <a:spcPct val="150000"/>
              </a:lnSpc>
            </a:pPr>
            <a:r>
              <a:rPr lang="en-US" sz="1867" b="1" dirty="0">
                <a:solidFill>
                  <a:schemeClr val="dk1"/>
                </a:solidFill>
                <a:latin typeface="Roboto"/>
                <a:ea typeface="Roboto"/>
                <a:cs typeface="Roboto"/>
                <a:sym typeface="Roboto"/>
              </a:rPr>
              <a:t>Not continuous measurement</a:t>
            </a:r>
            <a:endParaRPr sz="1600" b="1" dirty="0">
              <a:solidFill>
                <a:srgbClr val="000000"/>
              </a:solidFill>
              <a:latin typeface="Roboto"/>
              <a:ea typeface="Roboto"/>
              <a:cs typeface="Roboto"/>
              <a:sym typeface="Roboto"/>
            </a:endParaRPr>
          </a:p>
        </p:txBody>
      </p:sp>
      <p:pic>
        <p:nvPicPr>
          <p:cNvPr id="11" name="Google Shape;105;p15">
            <a:extLst>
              <a:ext uri="{FF2B5EF4-FFF2-40B4-BE49-F238E27FC236}">
                <a16:creationId xmlns:a16="http://schemas.microsoft.com/office/drawing/2014/main" id="{890F4C50-0598-C6C3-5537-280CB7392166}"/>
              </a:ext>
            </a:extLst>
          </p:cNvPr>
          <p:cNvPicPr preferRelativeResize="0"/>
          <p:nvPr/>
        </p:nvPicPr>
        <p:blipFill>
          <a:blip r:embed="rId2">
            <a:alphaModFix/>
          </a:blip>
          <a:stretch>
            <a:fillRect/>
          </a:stretch>
        </p:blipFill>
        <p:spPr>
          <a:xfrm>
            <a:off x="6203027" y="1148830"/>
            <a:ext cx="564085" cy="564085"/>
          </a:xfrm>
          <a:prstGeom prst="rect">
            <a:avLst/>
          </a:prstGeom>
          <a:noFill/>
          <a:ln>
            <a:noFill/>
          </a:ln>
        </p:spPr>
      </p:pic>
      <p:pic>
        <p:nvPicPr>
          <p:cNvPr id="12" name="Google Shape;106;p15">
            <a:extLst>
              <a:ext uri="{FF2B5EF4-FFF2-40B4-BE49-F238E27FC236}">
                <a16:creationId xmlns:a16="http://schemas.microsoft.com/office/drawing/2014/main" id="{7169F87F-05C5-C985-A23F-7448CF51FDEB}"/>
              </a:ext>
            </a:extLst>
          </p:cNvPr>
          <p:cNvPicPr preferRelativeResize="0"/>
          <p:nvPr/>
        </p:nvPicPr>
        <p:blipFill>
          <a:blip r:embed="rId3">
            <a:clrChange>
              <a:clrFrom>
                <a:srgbClr val="FFFFFF"/>
              </a:clrFrom>
              <a:clrTo>
                <a:srgbClr val="FFFFFF">
                  <a:alpha val="0"/>
                </a:srgbClr>
              </a:clrTo>
            </a:clrChange>
            <a:alphaModFix/>
          </a:blip>
          <a:stretch>
            <a:fillRect/>
          </a:stretch>
        </p:blipFill>
        <p:spPr>
          <a:xfrm>
            <a:off x="6121913" y="1820069"/>
            <a:ext cx="645200" cy="645201"/>
          </a:xfrm>
          <a:prstGeom prst="rect">
            <a:avLst/>
          </a:prstGeom>
          <a:noFill/>
          <a:ln>
            <a:noFill/>
          </a:ln>
        </p:spPr>
      </p:pic>
      <p:pic>
        <p:nvPicPr>
          <p:cNvPr id="13" name="Google Shape;107;p15">
            <a:extLst>
              <a:ext uri="{FF2B5EF4-FFF2-40B4-BE49-F238E27FC236}">
                <a16:creationId xmlns:a16="http://schemas.microsoft.com/office/drawing/2014/main" id="{0652C56C-3F43-6CE5-12C4-FF63DE3A4378}"/>
              </a:ext>
            </a:extLst>
          </p:cNvPr>
          <p:cNvPicPr preferRelativeResize="0"/>
          <p:nvPr/>
        </p:nvPicPr>
        <p:blipFill>
          <a:blip r:embed="rId4">
            <a:alphaModFix/>
          </a:blip>
          <a:stretch>
            <a:fillRect/>
          </a:stretch>
        </p:blipFill>
        <p:spPr>
          <a:xfrm>
            <a:off x="6182873" y="2668755"/>
            <a:ext cx="645200" cy="645200"/>
          </a:xfrm>
          <a:prstGeom prst="rect">
            <a:avLst/>
          </a:prstGeom>
          <a:noFill/>
          <a:ln>
            <a:noFill/>
          </a:ln>
        </p:spPr>
      </p:pic>
      <p:pic>
        <p:nvPicPr>
          <p:cNvPr id="14" name="Google Shape;108;p15">
            <a:extLst>
              <a:ext uri="{FF2B5EF4-FFF2-40B4-BE49-F238E27FC236}">
                <a16:creationId xmlns:a16="http://schemas.microsoft.com/office/drawing/2014/main" id="{DC176DEF-54CF-D3C9-2D68-8ED713AAB229}"/>
              </a:ext>
            </a:extLst>
          </p:cNvPr>
          <p:cNvPicPr preferRelativeResize="0"/>
          <p:nvPr/>
        </p:nvPicPr>
        <p:blipFill>
          <a:blip r:embed="rId5">
            <a:clrChange>
              <a:clrFrom>
                <a:srgbClr val="FFFFFF"/>
              </a:clrFrom>
              <a:clrTo>
                <a:srgbClr val="FFFFFF">
                  <a:alpha val="0"/>
                </a:srgbClr>
              </a:clrTo>
            </a:clrChange>
            <a:alphaModFix/>
          </a:blip>
          <a:stretch>
            <a:fillRect/>
          </a:stretch>
        </p:blipFill>
        <p:spPr>
          <a:xfrm>
            <a:off x="6172713" y="3505760"/>
            <a:ext cx="645200" cy="645200"/>
          </a:xfrm>
          <a:prstGeom prst="rect">
            <a:avLst/>
          </a:prstGeom>
          <a:noFill/>
          <a:ln>
            <a:noFill/>
          </a:ln>
        </p:spPr>
      </p:pic>
      <p:pic>
        <p:nvPicPr>
          <p:cNvPr id="15" name="Google Shape;109;p15">
            <a:extLst>
              <a:ext uri="{FF2B5EF4-FFF2-40B4-BE49-F238E27FC236}">
                <a16:creationId xmlns:a16="http://schemas.microsoft.com/office/drawing/2014/main" id="{0603A3E2-1203-F460-D49E-F94705F7FED5}"/>
              </a:ext>
            </a:extLst>
          </p:cNvPr>
          <p:cNvPicPr preferRelativeResize="0"/>
          <p:nvPr/>
        </p:nvPicPr>
        <p:blipFill>
          <a:blip r:embed="rId6">
            <a:clrChange>
              <a:clrFrom>
                <a:srgbClr val="FFFFFF"/>
              </a:clrFrom>
              <a:clrTo>
                <a:srgbClr val="FFFFFF">
                  <a:alpha val="0"/>
                </a:srgbClr>
              </a:clrTo>
            </a:clrChange>
            <a:alphaModFix/>
          </a:blip>
          <a:stretch>
            <a:fillRect/>
          </a:stretch>
        </p:blipFill>
        <p:spPr>
          <a:xfrm>
            <a:off x="6162471" y="4481462"/>
            <a:ext cx="564085" cy="619433"/>
          </a:xfrm>
          <a:prstGeom prst="rect">
            <a:avLst/>
          </a:prstGeom>
          <a:noFill/>
          <a:ln>
            <a:noFill/>
          </a:ln>
        </p:spPr>
      </p:pic>
      <p:pic>
        <p:nvPicPr>
          <p:cNvPr id="16" name="Google Shape;110;p15">
            <a:extLst>
              <a:ext uri="{FF2B5EF4-FFF2-40B4-BE49-F238E27FC236}">
                <a16:creationId xmlns:a16="http://schemas.microsoft.com/office/drawing/2014/main" id="{CBC303D2-0F94-25C5-677D-595355BC0089}"/>
              </a:ext>
            </a:extLst>
          </p:cNvPr>
          <p:cNvPicPr preferRelativeResize="0"/>
          <p:nvPr/>
        </p:nvPicPr>
        <p:blipFill>
          <a:blip r:embed="rId7">
            <a:clrChange>
              <a:clrFrom>
                <a:srgbClr val="FFFFFF"/>
              </a:clrFrom>
              <a:clrTo>
                <a:srgbClr val="FFFFFF">
                  <a:alpha val="0"/>
                </a:srgbClr>
              </a:clrTo>
            </a:clrChange>
            <a:alphaModFix/>
          </a:blip>
          <a:stretch>
            <a:fillRect/>
          </a:stretch>
        </p:blipFill>
        <p:spPr>
          <a:xfrm>
            <a:off x="6162471" y="5377691"/>
            <a:ext cx="564085" cy="564085"/>
          </a:xfrm>
          <a:prstGeom prst="rect">
            <a:avLst/>
          </a:prstGeom>
          <a:noFill/>
          <a:ln>
            <a:noFill/>
          </a:ln>
        </p:spPr>
      </p:pic>
      <p:pic>
        <p:nvPicPr>
          <p:cNvPr id="17" name="Google Shape;111;p15">
            <a:extLst>
              <a:ext uri="{FF2B5EF4-FFF2-40B4-BE49-F238E27FC236}">
                <a16:creationId xmlns:a16="http://schemas.microsoft.com/office/drawing/2014/main" id="{E2D947CF-9C38-3399-6F7D-3DE0706459B2}"/>
              </a:ext>
            </a:extLst>
          </p:cNvPr>
          <p:cNvPicPr preferRelativeResize="0"/>
          <p:nvPr/>
        </p:nvPicPr>
        <p:blipFill rotWithShape="1">
          <a:blip r:embed="rId8">
            <a:alphaModFix/>
          </a:blip>
          <a:srcRect l="8263" t="19387" r="9269" b="24998"/>
          <a:stretch/>
        </p:blipFill>
        <p:spPr>
          <a:xfrm>
            <a:off x="6121914" y="6231242"/>
            <a:ext cx="645199" cy="469337"/>
          </a:xfrm>
          <a:prstGeom prst="rect">
            <a:avLst/>
          </a:prstGeom>
          <a:noFill/>
          <a:ln>
            <a:noFill/>
          </a:ln>
        </p:spPr>
      </p:pic>
      <p:sp>
        <p:nvSpPr>
          <p:cNvPr id="18" name="Google Shape;112;p15">
            <a:extLst>
              <a:ext uri="{FF2B5EF4-FFF2-40B4-BE49-F238E27FC236}">
                <a16:creationId xmlns:a16="http://schemas.microsoft.com/office/drawing/2014/main" id="{C44590E1-7FFE-1936-4524-F4D54AEE4AD9}"/>
              </a:ext>
            </a:extLst>
          </p:cNvPr>
          <p:cNvSpPr txBox="1"/>
          <p:nvPr/>
        </p:nvSpPr>
        <p:spPr>
          <a:xfrm>
            <a:off x="7303947" y="1799053"/>
            <a:ext cx="4849653" cy="677196"/>
          </a:xfrm>
          <a:prstGeom prst="rect">
            <a:avLst/>
          </a:prstGeom>
          <a:noFill/>
          <a:ln>
            <a:noFill/>
          </a:ln>
        </p:spPr>
        <p:txBody>
          <a:bodyPr spcFirstLastPara="1" wrap="square" lIns="121900" tIns="121900" rIns="121900" bIns="121900" anchor="t" anchorCtr="0">
            <a:spAutoFit/>
          </a:bodyPr>
          <a:lstStyle/>
          <a:p>
            <a:pPr>
              <a:lnSpc>
                <a:spcPct val="150000"/>
              </a:lnSpc>
            </a:pPr>
            <a:r>
              <a:rPr lang="en-US" sz="1867" b="1" dirty="0">
                <a:solidFill>
                  <a:schemeClr val="dk1"/>
                </a:solidFill>
                <a:latin typeface="Roboto"/>
                <a:ea typeface="Roboto"/>
                <a:cs typeface="Roboto"/>
                <a:sym typeface="Roboto"/>
              </a:rPr>
              <a:t>Messy &amp; complicated </a:t>
            </a:r>
            <a:r>
              <a:rPr lang="en-US" sz="1867" dirty="0">
                <a:solidFill>
                  <a:schemeClr val="dk1"/>
                </a:solidFill>
                <a:latin typeface="Roboto Light"/>
                <a:ea typeface="Roboto Light"/>
                <a:cs typeface="Roboto Light"/>
                <a:sym typeface="Roboto Light"/>
              </a:rPr>
              <a:t>installation</a:t>
            </a:r>
            <a:endParaRPr sz="1600" dirty="0">
              <a:latin typeface="Roboto Light"/>
              <a:ea typeface="Roboto Light"/>
              <a:cs typeface="Roboto Light"/>
              <a:sym typeface="Roboto Light"/>
            </a:endParaRPr>
          </a:p>
        </p:txBody>
      </p:sp>
      <p:sp>
        <p:nvSpPr>
          <p:cNvPr id="19" name="Google Shape;113;p15">
            <a:extLst>
              <a:ext uri="{FF2B5EF4-FFF2-40B4-BE49-F238E27FC236}">
                <a16:creationId xmlns:a16="http://schemas.microsoft.com/office/drawing/2014/main" id="{F9907A99-E835-1E8A-5D37-D14C051633E0}"/>
              </a:ext>
            </a:extLst>
          </p:cNvPr>
          <p:cNvSpPr txBox="1"/>
          <p:nvPr/>
        </p:nvSpPr>
        <p:spPr>
          <a:xfrm>
            <a:off x="7275147" y="2623085"/>
            <a:ext cx="5691600" cy="677196"/>
          </a:xfrm>
          <a:prstGeom prst="rect">
            <a:avLst/>
          </a:prstGeom>
          <a:noFill/>
          <a:ln>
            <a:noFill/>
          </a:ln>
        </p:spPr>
        <p:txBody>
          <a:bodyPr spcFirstLastPara="1" wrap="square" lIns="121900" tIns="121900" rIns="121900" bIns="121900" anchor="t" anchorCtr="0">
            <a:spAutoFit/>
          </a:bodyPr>
          <a:lstStyle/>
          <a:p>
            <a:pPr>
              <a:lnSpc>
                <a:spcPct val="150000"/>
              </a:lnSpc>
            </a:pPr>
            <a:r>
              <a:rPr lang="en-US" sz="1867" b="1" dirty="0">
                <a:solidFill>
                  <a:schemeClr val="dk1"/>
                </a:solidFill>
                <a:latin typeface="Roboto"/>
                <a:ea typeface="Roboto"/>
                <a:cs typeface="Roboto"/>
                <a:sym typeface="Roboto"/>
              </a:rPr>
              <a:t>No visual indication</a:t>
            </a:r>
            <a:r>
              <a:rPr lang="en-US" sz="1867" dirty="0">
                <a:solidFill>
                  <a:schemeClr val="dk1"/>
                </a:solidFill>
                <a:latin typeface="Roboto Medium"/>
                <a:ea typeface="Roboto Medium"/>
                <a:cs typeface="Roboto Medium"/>
                <a:sym typeface="Roboto Medium"/>
              </a:rPr>
              <a:t> </a:t>
            </a:r>
            <a:r>
              <a:rPr lang="en-US" sz="1867" dirty="0">
                <a:solidFill>
                  <a:schemeClr val="dk1"/>
                </a:solidFill>
                <a:latin typeface="Roboto Light"/>
                <a:ea typeface="Roboto Light"/>
                <a:cs typeface="Roboto Light"/>
                <a:sym typeface="Roboto Light"/>
              </a:rPr>
              <a:t>of the faulty location</a:t>
            </a:r>
            <a:endParaRPr sz="2133" dirty="0">
              <a:solidFill>
                <a:schemeClr val="dk1"/>
              </a:solidFill>
              <a:latin typeface="Roboto Light"/>
              <a:ea typeface="Roboto Light"/>
              <a:cs typeface="Roboto Light"/>
              <a:sym typeface="Roboto Light"/>
            </a:endParaRPr>
          </a:p>
        </p:txBody>
      </p:sp>
      <p:sp>
        <p:nvSpPr>
          <p:cNvPr id="20" name="Google Shape;114;p15">
            <a:extLst>
              <a:ext uri="{FF2B5EF4-FFF2-40B4-BE49-F238E27FC236}">
                <a16:creationId xmlns:a16="http://schemas.microsoft.com/office/drawing/2014/main" id="{F6FD74CA-AE8C-206E-8D9C-C9481946D950}"/>
              </a:ext>
            </a:extLst>
          </p:cNvPr>
          <p:cNvSpPr txBox="1"/>
          <p:nvPr/>
        </p:nvSpPr>
        <p:spPr>
          <a:xfrm>
            <a:off x="7262187" y="3478411"/>
            <a:ext cx="5113200" cy="677196"/>
          </a:xfrm>
          <a:prstGeom prst="rect">
            <a:avLst/>
          </a:prstGeom>
          <a:noFill/>
          <a:ln>
            <a:noFill/>
          </a:ln>
        </p:spPr>
        <p:txBody>
          <a:bodyPr spcFirstLastPara="1" wrap="square" lIns="121900" tIns="121900" rIns="121900" bIns="121900" anchor="t" anchorCtr="0">
            <a:spAutoFit/>
          </a:bodyPr>
          <a:lstStyle/>
          <a:p>
            <a:pPr>
              <a:lnSpc>
                <a:spcPct val="150000"/>
              </a:lnSpc>
            </a:pPr>
            <a:r>
              <a:rPr lang="en-US" sz="1867" dirty="0">
                <a:solidFill>
                  <a:schemeClr val="dk1"/>
                </a:solidFill>
                <a:latin typeface="Roboto Light"/>
                <a:ea typeface="Roboto Light"/>
                <a:cs typeface="Roboto Light"/>
                <a:sym typeface="Roboto Light"/>
              </a:rPr>
              <a:t>Not operative with </a:t>
            </a:r>
            <a:r>
              <a:rPr lang="en-US" sz="1867" b="1" dirty="0">
                <a:solidFill>
                  <a:schemeClr val="dk1"/>
                </a:solidFill>
                <a:latin typeface="Roboto"/>
                <a:ea typeface="Roboto"/>
                <a:cs typeface="Roboto"/>
                <a:sym typeface="Roboto"/>
              </a:rPr>
              <a:t>forced ventilation</a:t>
            </a:r>
            <a:endParaRPr sz="1867" b="1" dirty="0">
              <a:latin typeface="Roboto"/>
              <a:ea typeface="Roboto"/>
              <a:cs typeface="Roboto"/>
              <a:sym typeface="Roboto"/>
            </a:endParaRPr>
          </a:p>
        </p:txBody>
      </p:sp>
      <p:sp>
        <p:nvSpPr>
          <p:cNvPr id="21" name="Google Shape;115;p15">
            <a:extLst>
              <a:ext uri="{FF2B5EF4-FFF2-40B4-BE49-F238E27FC236}">
                <a16:creationId xmlns:a16="http://schemas.microsoft.com/office/drawing/2014/main" id="{20E2E40A-739A-F0A2-BABA-FB68998334FB}"/>
              </a:ext>
            </a:extLst>
          </p:cNvPr>
          <p:cNvSpPr txBox="1"/>
          <p:nvPr/>
        </p:nvSpPr>
        <p:spPr>
          <a:xfrm>
            <a:off x="7178027" y="4309809"/>
            <a:ext cx="6008400" cy="738560"/>
          </a:xfrm>
          <a:prstGeom prst="rect">
            <a:avLst/>
          </a:prstGeom>
          <a:noFill/>
          <a:ln>
            <a:noFill/>
          </a:ln>
        </p:spPr>
        <p:txBody>
          <a:bodyPr spcFirstLastPara="1" wrap="square" lIns="121900" tIns="121900" rIns="121900" bIns="121900" anchor="t" anchorCtr="0">
            <a:spAutoFit/>
          </a:bodyPr>
          <a:lstStyle/>
          <a:p>
            <a:pPr>
              <a:lnSpc>
                <a:spcPct val="150000"/>
              </a:lnSpc>
            </a:pPr>
            <a:r>
              <a:rPr lang="en-US" sz="2133" dirty="0">
                <a:solidFill>
                  <a:schemeClr val="dk1"/>
                </a:solidFill>
                <a:latin typeface="Roboto Light"/>
                <a:ea typeface="Roboto Light"/>
                <a:cs typeface="Roboto Light"/>
                <a:sym typeface="Roboto Light"/>
              </a:rPr>
              <a:t> </a:t>
            </a:r>
            <a:r>
              <a:rPr lang="en-US" sz="1867" dirty="0">
                <a:solidFill>
                  <a:schemeClr val="dk1"/>
                </a:solidFill>
                <a:latin typeface="Roboto Light"/>
                <a:ea typeface="Roboto Light"/>
                <a:cs typeface="Roboto Light"/>
                <a:sym typeface="Roboto Light"/>
              </a:rPr>
              <a:t>Not possible to </a:t>
            </a:r>
            <a:r>
              <a:rPr lang="en-US" sz="1867" b="1" dirty="0">
                <a:solidFill>
                  <a:schemeClr val="dk1"/>
                </a:solidFill>
                <a:latin typeface="Roboto"/>
                <a:ea typeface="Roboto"/>
                <a:cs typeface="Roboto"/>
                <a:sym typeface="Roboto"/>
              </a:rPr>
              <a:t>test in real condition</a:t>
            </a:r>
            <a:endParaRPr sz="1867" b="1" dirty="0">
              <a:latin typeface="Roboto"/>
              <a:ea typeface="Roboto"/>
              <a:cs typeface="Roboto"/>
              <a:sym typeface="Roboto"/>
            </a:endParaRPr>
          </a:p>
        </p:txBody>
      </p:sp>
      <p:sp>
        <p:nvSpPr>
          <p:cNvPr id="22" name="Google Shape;116;p15">
            <a:extLst>
              <a:ext uri="{FF2B5EF4-FFF2-40B4-BE49-F238E27FC236}">
                <a16:creationId xmlns:a16="http://schemas.microsoft.com/office/drawing/2014/main" id="{CAF32A86-4983-FD8C-ED02-60EEB195B7AF}"/>
              </a:ext>
            </a:extLst>
          </p:cNvPr>
          <p:cNvSpPr txBox="1"/>
          <p:nvPr/>
        </p:nvSpPr>
        <p:spPr>
          <a:xfrm>
            <a:off x="7275147" y="5251269"/>
            <a:ext cx="4000000" cy="677196"/>
          </a:xfrm>
          <a:prstGeom prst="rect">
            <a:avLst/>
          </a:prstGeom>
          <a:noFill/>
          <a:ln>
            <a:noFill/>
          </a:ln>
        </p:spPr>
        <p:txBody>
          <a:bodyPr spcFirstLastPara="1" wrap="square" lIns="121900" tIns="121900" rIns="121900" bIns="121900" anchor="t" anchorCtr="0">
            <a:spAutoFit/>
          </a:bodyPr>
          <a:lstStyle/>
          <a:p>
            <a:pPr>
              <a:lnSpc>
                <a:spcPct val="150000"/>
              </a:lnSpc>
            </a:pPr>
            <a:r>
              <a:rPr lang="en-US" sz="1867" b="1" dirty="0">
                <a:solidFill>
                  <a:schemeClr val="dk1"/>
                </a:solidFill>
                <a:latin typeface="Roboto"/>
                <a:ea typeface="Roboto"/>
                <a:cs typeface="Roboto"/>
                <a:sym typeface="Roboto"/>
              </a:rPr>
              <a:t>Complicated setup</a:t>
            </a:r>
            <a:endParaRPr sz="1867" b="1" dirty="0">
              <a:latin typeface="Roboto"/>
              <a:ea typeface="Roboto"/>
              <a:cs typeface="Roboto"/>
              <a:sym typeface="Roboto"/>
            </a:endParaRPr>
          </a:p>
        </p:txBody>
      </p:sp>
      <p:sp>
        <p:nvSpPr>
          <p:cNvPr id="23" name="Google Shape;117;p15">
            <a:extLst>
              <a:ext uri="{FF2B5EF4-FFF2-40B4-BE49-F238E27FC236}">
                <a16:creationId xmlns:a16="http://schemas.microsoft.com/office/drawing/2014/main" id="{4A23C5A9-4B05-A6A4-FA6A-2ED11965E209}"/>
              </a:ext>
            </a:extLst>
          </p:cNvPr>
          <p:cNvSpPr txBox="1"/>
          <p:nvPr/>
        </p:nvSpPr>
        <p:spPr>
          <a:xfrm>
            <a:off x="7275147" y="6022301"/>
            <a:ext cx="4000000" cy="677196"/>
          </a:xfrm>
          <a:prstGeom prst="rect">
            <a:avLst/>
          </a:prstGeom>
          <a:noFill/>
          <a:ln>
            <a:noFill/>
          </a:ln>
        </p:spPr>
        <p:txBody>
          <a:bodyPr spcFirstLastPara="1" wrap="square" lIns="121900" tIns="121900" rIns="121900" bIns="121900" anchor="t" anchorCtr="0">
            <a:spAutoFit/>
          </a:bodyPr>
          <a:lstStyle/>
          <a:p>
            <a:pPr>
              <a:lnSpc>
                <a:spcPct val="150000"/>
              </a:lnSpc>
            </a:pPr>
            <a:r>
              <a:rPr lang="en-US" sz="1867" b="1" dirty="0">
                <a:solidFill>
                  <a:schemeClr val="dk1"/>
                </a:solidFill>
                <a:latin typeface="Roboto"/>
                <a:ea typeface="Roboto"/>
                <a:cs typeface="Roboto"/>
                <a:sym typeface="Roboto"/>
              </a:rPr>
              <a:t>Wireless regulations</a:t>
            </a:r>
            <a:endParaRPr sz="1867" b="1" dirty="0">
              <a:latin typeface="Roboto"/>
              <a:ea typeface="Roboto"/>
              <a:cs typeface="Roboto"/>
              <a:sym typeface="Roboto"/>
            </a:endParaRPr>
          </a:p>
        </p:txBody>
      </p:sp>
    </p:spTree>
    <p:extLst>
      <p:ext uri="{BB962C8B-B14F-4D97-AF65-F5344CB8AC3E}">
        <p14:creationId xmlns:p14="http://schemas.microsoft.com/office/powerpoint/2010/main" val="101758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25;p16">
            <a:extLst>
              <a:ext uri="{FF2B5EF4-FFF2-40B4-BE49-F238E27FC236}">
                <a16:creationId xmlns:a16="http://schemas.microsoft.com/office/drawing/2014/main" id="{F3239B85-B85B-7016-0D78-5B41E0A11EDA}"/>
              </a:ext>
            </a:extLst>
          </p:cNvPr>
          <p:cNvSpPr txBox="1">
            <a:spLocks/>
          </p:cNvSpPr>
          <p:nvPr/>
        </p:nvSpPr>
        <p:spPr>
          <a:xfrm>
            <a:off x="118993" y="111288"/>
            <a:ext cx="71133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dirty="0">
                <a:solidFill>
                  <a:srgbClr val="333333"/>
                </a:solidFill>
                <a:latin typeface="Arial"/>
                <a:ea typeface="Arial"/>
                <a:cs typeface="Arial"/>
                <a:sym typeface="Arial"/>
              </a:rPr>
              <a:t>THERMAL</a:t>
            </a:r>
            <a:r>
              <a:rPr lang="en-US" sz="3788" b="1" i="1" dirty="0">
                <a:solidFill>
                  <a:schemeClr val="accent1"/>
                </a:solidFill>
                <a:latin typeface="Calibri"/>
                <a:ea typeface="Calibri"/>
                <a:cs typeface="Calibri"/>
                <a:sym typeface="Calibri"/>
              </a:rPr>
              <a:t> </a:t>
            </a:r>
            <a:r>
              <a:rPr lang="en-US" sz="3788" b="1" dirty="0">
                <a:solidFill>
                  <a:srgbClr val="D29500"/>
                </a:solidFill>
                <a:latin typeface="Arial"/>
                <a:ea typeface="Arial"/>
                <a:cs typeface="Arial"/>
                <a:sym typeface="Arial"/>
              </a:rPr>
              <a:t>WATCH</a:t>
            </a:r>
            <a:endParaRPr lang="en-US" sz="4170" dirty="0">
              <a:solidFill>
                <a:srgbClr val="D29500"/>
              </a:solidFill>
            </a:endParaRPr>
          </a:p>
        </p:txBody>
      </p:sp>
      <p:pic>
        <p:nvPicPr>
          <p:cNvPr id="19" name="Google Shape;126;p16">
            <a:extLst>
              <a:ext uri="{FF2B5EF4-FFF2-40B4-BE49-F238E27FC236}">
                <a16:creationId xmlns:a16="http://schemas.microsoft.com/office/drawing/2014/main" id="{DC03F8D6-AD9A-D0B0-957C-C13F5F174586}"/>
              </a:ext>
            </a:extLst>
          </p:cNvPr>
          <p:cNvPicPr preferRelativeResize="0"/>
          <p:nvPr/>
        </p:nvPicPr>
        <p:blipFill rotWithShape="1">
          <a:blip r:embed="rId3">
            <a:alphaModFix amt="50000"/>
          </a:blip>
          <a:srcRect l="26921" t="5171" r="17293" b="13009"/>
          <a:stretch/>
        </p:blipFill>
        <p:spPr>
          <a:xfrm>
            <a:off x="3664838" y="1759475"/>
            <a:ext cx="8196674" cy="4325999"/>
          </a:xfrm>
          <a:prstGeom prst="rect">
            <a:avLst/>
          </a:prstGeom>
          <a:noFill/>
          <a:ln>
            <a:noFill/>
          </a:ln>
        </p:spPr>
      </p:pic>
      <p:pic>
        <p:nvPicPr>
          <p:cNvPr id="20" name="Google Shape;127;p16">
            <a:extLst>
              <a:ext uri="{FF2B5EF4-FFF2-40B4-BE49-F238E27FC236}">
                <a16:creationId xmlns:a16="http://schemas.microsoft.com/office/drawing/2014/main" id="{B53ED475-FB21-3395-3F63-8B7A2BB90614}"/>
              </a:ext>
            </a:extLst>
          </p:cNvPr>
          <p:cNvPicPr preferRelativeResize="0"/>
          <p:nvPr/>
        </p:nvPicPr>
        <p:blipFill rotWithShape="1">
          <a:blip r:embed="rId4">
            <a:alphaModFix/>
          </a:blip>
          <a:srcRect l="4970" t="8634"/>
          <a:stretch/>
        </p:blipFill>
        <p:spPr>
          <a:xfrm>
            <a:off x="6062563" y="1858713"/>
            <a:ext cx="4374650" cy="4041725"/>
          </a:xfrm>
          <a:prstGeom prst="rect">
            <a:avLst/>
          </a:prstGeom>
          <a:noFill/>
          <a:ln>
            <a:noFill/>
          </a:ln>
          <a:effectLst>
            <a:outerShdw blurRad="200025" dist="142875" dir="6480000" algn="bl" rotWithShape="0">
              <a:srgbClr val="000000">
                <a:alpha val="50000"/>
              </a:srgbClr>
            </a:outerShdw>
          </a:effectLst>
        </p:spPr>
      </p:pic>
      <p:sp>
        <p:nvSpPr>
          <p:cNvPr id="23" name="Google Shape;130;p16">
            <a:extLst>
              <a:ext uri="{FF2B5EF4-FFF2-40B4-BE49-F238E27FC236}">
                <a16:creationId xmlns:a16="http://schemas.microsoft.com/office/drawing/2014/main" id="{54F35E8D-603C-F36B-A3E3-212F131B1E07}"/>
              </a:ext>
            </a:extLst>
          </p:cNvPr>
          <p:cNvSpPr txBox="1">
            <a:spLocks/>
          </p:cNvSpPr>
          <p:nvPr/>
        </p:nvSpPr>
        <p:spPr>
          <a:xfrm>
            <a:off x="11415628" y="5943239"/>
            <a:ext cx="731700" cy="524700"/>
          </a:xfrm>
          <a:prstGeom prst="rect">
            <a:avLst/>
          </a:prstGeom>
        </p:spPr>
        <p:txBody>
          <a:bodyPr spcFirstLastPara="1" wrap="square" lIns="121900" tIns="121900" rIns="121900" bIns="12190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6</a:t>
            </a:fld>
            <a:endParaRPr lang="en-US"/>
          </a:p>
        </p:txBody>
      </p:sp>
      <p:sp>
        <p:nvSpPr>
          <p:cNvPr id="29" name="Google Shape;136;p16">
            <a:extLst>
              <a:ext uri="{FF2B5EF4-FFF2-40B4-BE49-F238E27FC236}">
                <a16:creationId xmlns:a16="http://schemas.microsoft.com/office/drawing/2014/main" id="{AEE82140-4C2B-0947-7E51-2DA6B529E82C}"/>
              </a:ext>
            </a:extLst>
          </p:cNvPr>
          <p:cNvSpPr txBox="1"/>
          <p:nvPr/>
        </p:nvSpPr>
        <p:spPr>
          <a:xfrm>
            <a:off x="786600" y="5701535"/>
            <a:ext cx="5309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latin typeface="Roboto"/>
                <a:ea typeface="Roboto"/>
                <a:cs typeface="Roboto"/>
                <a:sym typeface="Roboto"/>
              </a:rPr>
              <a:t>*for body temperature of sensor not exceeding 70 ℃</a:t>
            </a:r>
            <a:endParaRPr sz="1000" dirty="0">
              <a:latin typeface="Roboto"/>
              <a:ea typeface="Roboto"/>
              <a:cs typeface="Roboto"/>
              <a:sym typeface="Roboto"/>
            </a:endParaRPr>
          </a:p>
        </p:txBody>
      </p:sp>
      <p:sp>
        <p:nvSpPr>
          <p:cNvPr id="30" name="Google Shape;137;p16">
            <a:extLst>
              <a:ext uri="{FF2B5EF4-FFF2-40B4-BE49-F238E27FC236}">
                <a16:creationId xmlns:a16="http://schemas.microsoft.com/office/drawing/2014/main" id="{690171C2-5A3F-82A3-6F02-01FF41C503C9}"/>
              </a:ext>
            </a:extLst>
          </p:cNvPr>
          <p:cNvSpPr txBox="1">
            <a:spLocks/>
          </p:cNvSpPr>
          <p:nvPr/>
        </p:nvSpPr>
        <p:spPr>
          <a:xfrm>
            <a:off x="700393" y="1296348"/>
            <a:ext cx="6531900" cy="4326000"/>
          </a:xfrm>
          <a:prstGeom prst="rect">
            <a:avLst/>
          </a:prstGeom>
        </p:spPr>
        <p:txBody>
          <a:bodyPr spcFirstLastPara="1" wrap="square" lIns="121900" tIns="121900" rIns="121900" bIns="121900"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5000"/>
              </a:lnSpc>
              <a:spcBef>
                <a:spcPts val="0"/>
              </a:spcBef>
              <a:buFont typeface="Arial" panose="020B0604020202020204" pitchFamily="34" charset="0"/>
              <a:buNone/>
            </a:pPr>
            <a:r>
              <a:rPr lang="en-US" sz="1500" dirty="0">
                <a:solidFill>
                  <a:srgbClr val="D29500"/>
                </a:solidFill>
                <a:latin typeface="Roboto Medium"/>
                <a:ea typeface="Roboto Medium"/>
                <a:cs typeface="Roboto Medium"/>
                <a:sym typeface="Roboto Medium"/>
              </a:rPr>
              <a:t>Wireless Thermal Sensor for Continuous Monitoring</a:t>
            </a:r>
            <a:endParaRPr lang="en-US" sz="1200" dirty="0">
              <a:solidFill>
                <a:srgbClr val="D29500"/>
              </a:solidFill>
              <a:latin typeface="Roboto Medium"/>
              <a:ea typeface="Roboto Medium"/>
              <a:cs typeface="Roboto Medium"/>
              <a:sym typeface="Roboto Medium"/>
            </a:endParaRPr>
          </a:p>
          <a:p>
            <a:pPr marL="457200" indent="0">
              <a:lnSpc>
                <a:spcPct val="105000"/>
              </a:lnSpc>
              <a:spcBef>
                <a:spcPts val="1600"/>
              </a:spcBef>
              <a:buFont typeface="Arial" panose="020B0604020202020204" pitchFamily="34" charset="0"/>
              <a:buNone/>
            </a:pPr>
            <a:r>
              <a:rPr lang="en-US" sz="1200" b="1" dirty="0">
                <a:solidFill>
                  <a:schemeClr val="dk1"/>
                </a:solidFill>
              </a:rPr>
              <a:t>SIMPLE OPERATION FOR USER</a:t>
            </a:r>
          </a:p>
          <a:p>
            <a:pPr marL="457200" indent="-302418">
              <a:lnSpc>
                <a:spcPct val="105000"/>
              </a:lnSpc>
              <a:spcBef>
                <a:spcPts val="160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24/7 temperature monitoring</a:t>
            </a:r>
          </a:p>
          <a:p>
            <a:pPr marL="457200" indent="-302418">
              <a:lnSpc>
                <a:spcPct val="105000"/>
              </a:lnSpc>
              <a:spcBef>
                <a:spcPts val="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Real time temperature alerts</a:t>
            </a:r>
          </a:p>
          <a:p>
            <a:pPr marL="457200" indent="-302418">
              <a:lnSpc>
                <a:spcPct val="105000"/>
              </a:lnSpc>
              <a:spcBef>
                <a:spcPts val="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Visual indication of fault location</a:t>
            </a:r>
          </a:p>
          <a:p>
            <a:pPr marL="457200" indent="-302418">
              <a:lnSpc>
                <a:spcPct val="105000"/>
              </a:lnSpc>
              <a:spcBef>
                <a:spcPts val="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Digital display of fault location</a:t>
            </a:r>
          </a:p>
          <a:p>
            <a:pPr marL="457200" indent="0">
              <a:lnSpc>
                <a:spcPct val="105000"/>
              </a:lnSpc>
              <a:spcBef>
                <a:spcPts val="1600"/>
              </a:spcBef>
              <a:buFont typeface="Arial" panose="020B0604020202020204" pitchFamily="34" charset="0"/>
              <a:buNone/>
            </a:pPr>
            <a:r>
              <a:rPr lang="en-US" sz="1200" b="1" dirty="0">
                <a:solidFill>
                  <a:schemeClr val="dk1"/>
                </a:solidFill>
              </a:rPr>
              <a:t>EASY INSTALLATION &amp; MAINTENANCE</a:t>
            </a:r>
          </a:p>
          <a:p>
            <a:pPr marL="457200" indent="-302418">
              <a:lnSpc>
                <a:spcPct val="105000"/>
              </a:lnSpc>
              <a:spcBef>
                <a:spcPts val="160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Self-test on installation</a:t>
            </a:r>
          </a:p>
          <a:p>
            <a:pPr marL="457200" indent="-302418">
              <a:lnSpc>
                <a:spcPct val="105000"/>
              </a:lnSpc>
              <a:spcBef>
                <a:spcPts val="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Operative indoor and outdoor, IP68</a:t>
            </a:r>
          </a:p>
          <a:p>
            <a:pPr marL="457200" indent="-302418">
              <a:lnSpc>
                <a:spcPct val="105000"/>
              </a:lnSpc>
              <a:spcBef>
                <a:spcPts val="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Up to 6 meters communication</a:t>
            </a:r>
          </a:p>
          <a:p>
            <a:pPr marL="457200" indent="-302418">
              <a:lnSpc>
                <a:spcPct val="105000"/>
              </a:lnSpc>
              <a:spcBef>
                <a:spcPts val="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Install anywhere 7 x 12 x 24 mm device</a:t>
            </a:r>
          </a:p>
          <a:p>
            <a:pPr marL="457200" indent="-302418">
              <a:lnSpc>
                <a:spcPct val="105000"/>
              </a:lnSpc>
              <a:spcBef>
                <a:spcPts val="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No wiring - install in seconds</a:t>
            </a:r>
          </a:p>
          <a:p>
            <a:pPr marL="457200" indent="-302418">
              <a:lnSpc>
                <a:spcPct val="105000"/>
              </a:lnSpc>
              <a:spcBef>
                <a:spcPts val="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Communication setup free</a:t>
            </a:r>
          </a:p>
          <a:p>
            <a:pPr marL="457200" indent="-302418">
              <a:lnSpc>
                <a:spcPct val="105000"/>
              </a:lnSpc>
              <a:spcBef>
                <a:spcPts val="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License free signaling worldwide</a:t>
            </a:r>
          </a:p>
          <a:p>
            <a:pPr marL="457200" indent="0">
              <a:lnSpc>
                <a:spcPct val="105000"/>
              </a:lnSpc>
              <a:spcBef>
                <a:spcPts val="1600"/>
              </a:spcBef>
              <a:buFont typeface="Arial" panose="020B0604020202020204" pitchFamily="34" charset="0"/>
              <a:buNone/>
            </a:pPr>
            <a:r>
              <a:rPr lang="en-US" sz="1200" b="1" dirty="0">
                <a:solidFill>
                  <a:schemeClr val="dk1"/>
                </a:solidFill>
              </a:rPr>
              <a:t>SECURITY</a:t>
            </a:r>
          </a:p>
          <a:p>
            <a:pPr marL="457200" indent="-302418">
              <a:lnSpc>
                <a:spcPct val="105000"/>
              </a:lnSpc>
              <a:spcBef>
                <a:spcPts val="160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Fail safe</a:t>
            </a:r>
          </a:p>
          <a:p>
            <a:pPr marL="457200" indent="-302418">
              <a:lnSpc>
                <a:spcPct val="105000"/>
              </a:lnSpc>
              <a:spcBef>
                <a:spcPts val="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Redundancy - two Independent temperature monitors</a:t>
            </a:r>
          </a:p>
          <a:p>
            <a:pPr marL="457200" indent="-302418">
              <a:lnSpc>
                <a:spcPct val="105000"/>
              </a:lnSpc>
              <a:spcBef>
                <a:spcPts val="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Operative till 125 ℃</a:t>
            </a:r>
          </a:p>
          <a:p>
            <a:pPr marL="457200" indent="-302418">
              <a:lnSpc>
                <a:spcPct val="105000"/>
              </a:lnSpc>
              <a:spcBef>
                <a:spcPts val="0"/>
              </a:spcBef>
              <a:buClr>
                <a:srgbClr val="595959"/>
              </a:buClr>
              <a:buSzPct val="100000"/>
              <a:buFont typeface="Roboto Medium"/>
              <a:buChar char="❏"/>
            </a:pPr>
            <a:r>
              <a:rPr lang="en-US" sz="1200" dirty="0">
                <a:solidFill>
                  <a:srgbClr val="595959"/>
                </a:solidFill>
                <a:latin typeface="Roboto Medium"/>
                <a:ea typeface="Roboto Medium"/>
                <a:cs typeface="Roboto Medium"/>
                <a:sym typeface="Roboto Medium"/>
              </a:rPr>
              <a:t>Over 10 years lifespan guaranteed*</a:t>
            </a:r>
          </a:p>
        </p:txBody>
      </p:sp>
      <p:pic>
        <p:nvPicPr>
          <p:cNvPr id="31" name="Google Shape;139;p16">
            <a:extLst>
              <a:ext uri="{FF2B5EF4-FFF2-40B4-BE49-F238E27FC236}">
                <a16:creationId xmlns:a16="http://schemas.microsoft.com/office/drawing/2014/main" id="{E0B4E6AC-E312-AAD9-4D97-E6D0921D2F54}"/>
              </a:ext>
            </a:extLst>
          </p:cNvPr>
          <p:cNvPicPr preferRelativeResize="0"/>
          <p:nvPr/>
        </p:nvPicPr>
        <p:blipFill>
          <a:blip r:embed="rId5">
            <a:alphaModFix/>
          </a:blip>
          <a:stretch>
            <a:fillRect/>
          </a:stretch>
        </p:blipFill>
        <p:spPr>
          <a:xfrm>
            <a:off x="10179828" y="988408"/>
            <a:ext cx="1836750" cy="1836750"/>
          </a:xfrm>
          <a:prstGeom prst="rect">
            <a:avLst/>
          </a:prstGeom>
          <a:noFill/>
          <a:ln>
            <a:noFill/>
          </a:ln>
        </p:spPr>
      </p:pic>
    </p:spTree>
    <p:extLst>
      <p:ext uri="{BB962C8B-B14F-4D97-AF65-F5344CB8AC3E}">
        <p14:creationId xmlns:p14="http://schemas.microsoft.com/office/powerpoint/2010/main" val="277200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146;p17">
            <a:extLst>
              <a:ext uri="{FF2B5EF4-FFF2-40B4-BE49-F238E27FC236}">
                <a16:creationId xmlns:a16="http://schemas.microsoft.com/office/drawing/2014/main" id="{8A6BEB6F-7EF5-2656-E858-3A70D278202C}"/>
              </a:ext>
            </a:extLst>
          </p:cNvPr>
          <p:cNvCxnSpPr/>
          <p:nvPr/>
        </p:nvCxnSpPr>
        <p:spPr>
          <a:xfrm rot="-5400000">
            <a:off x="8105350" y="4067580"/>
            <a:ext cx="3023700" cy="19500"/>
          </a:xfrm>
          <a:prstGeom prst="straightConnector1">
            <a:avLst/>
          </a:prstGeom>
          <a:noFill/>
          <a:ln w="28575" cap="flat" cmpd="sng">
            <a:solidFill>
              <a:srgbClr val="B7B7B7"/>
            </a:solidFill>
            <a:prstDash val="dot"/>
            <a:round/>
            <a:headEnd type="none" w="med" len="med"/>
            <a:tailEnd type="none" w="med" len="med"/>
          </a:ln>
          <a:effectLst>
            <a:outerShdw blurRad="214313" dist="209550" dir="7020000" algn="bl" rotWithShape="0">
              <a:srgbClr val="D9D9D9">
                <a:alpha val="67000"/>
              </a:srgbClr>
            </a:outerShdw>
          </a:effectLst>
        </p:spPr>
      </p:cxnSp>
      <p:sp>
        <p:nvSpPr>
          <p:cNvPr id="5" name="Google Shape;147;p17">
            <a:extLst>
              <a:ext uri="{FF2B5EF4-FFF2-40B4-BE49-F238E27FC236}">
                <a16:creationId xmlns:a16="http://schemas.microsoft.com/office/drawing/2014/main" id="{7C0EDA60-7EC8-2093-5F33-0A297A5A97DF}"/>
              </a:ext>
            </a:extLst>
          </p:cNvPr>
          <p:cNvSpPr txBox="1">
            <a:spLocks/>
          </p:cNvSpPr>
          <p:nvPr/>
        </p:nvSpPr>
        <p:spPr>
          <a:xfrm>
            <a:off x="108850" y="107755"/>
            <a:ext cx="48012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dirty="0">
                <a:solidFill>
                  <a:srgbClr val="333333"/>
                </a:solidFill>
                <a:latin typeface="Arial"/>
                <a:ea typeface="Arial"/>
                <a:cs typeface="Arial"/>
                <a:sym typeface="Arial"/>
              </a:rPr>
              <a:t>Overview</a:t>
            </a:r>
            <a:r>
              <a:rPr lang="en-US" sz="3788" b="1" i="1" dirty="0">
                <a:solidFill>
                  <a:schemeClr val="accent1"/>
                </a:solidFill>
                <a:latin typeface="Calibri"/>
                <a:ea typeface="Calibri"/>
                <a:cs typeface="Calibri"/>
                <a:sym typeface="Calibri"/>
              </a:rPr>
              <a:t> </a:t>
            </a:r>
            <a:r>
              <a:rPr lang="en-US" sz="3788" b="1" i="1" dirty="0">
                <a:solidFill>
                  <a:schemeClr val="dk2"/>
                </a:solidFill>
                <a:latin typeface="Calibri"/>
                <a:ea typeface="Calibri"/>
                <a:cs typeface="Calibri"/>
                <a:sym typeface="Calibri"/>
              </a:rPr>
              <a:t> </a:t>
            </a:r>
            <a:r>
              <a:rPr lang="en-US" sz="3788" b="1" dirty="0">
                <a:solidFill>
                  <a:schemeClr val="dk2"/>
                </a:solidFill>
                <a:latin typeface="Arial"/>
                <a:ea typeface="Arial"/>
                <a:cs typeface="Arial"/>
                <a:sym typeface="Arial"/>
              </a:rPr>
              <a:t>System</a:t>
            </a:r>
            <a:endParaRPr lang="en-US" sz="4170" dirty="0">
              <a:solidFill>
                <a:schemeClr val="dk2"/>
              </a:solidFill>
            </a:endParaRPr>
          </a:p>
        </p:txBody>
      </p:sp>
      <p:grpSp>
        <p:nvGrpSpPr>
          <p:cNvPr id="6" name="Google Shape;148;p17">
            <a:extLst>
              <a:ext uri="{FF2B5EF4-FFF2-40B4-BE49-F238E27FC236}">
                <a16:creationId xmlns:a16="http://schemas.microsoft.com/office/drawing/2014/main" id="{0DEB416C-1DF2-1D3A-C5E8-03583E00C19F}"/>
              </a:ext>
            </a:extLst>
          </p:cNvPr>
          <p:cNvGrpSpPr/>
          <p:nvPr/>
        </p:nvGrpSpPr>
        <p:grpSpPr>
          <a:xfrm>
            <a:off x="653625" y="2036180"/>
            <a:ext cx="3898425" cy="436800"/>
            <a:chOff x="475825" y="1218300"/>
            <a:chExt cx="3898425" cy="436800"/>
          </a:xfrm>
        </p:grpSpPr>
        <p:sp>
          <p:nvSpPr>
            <p:cNvPr id="7" name="Google Shape;149;p17">
              <a:extLst>
                <a:ext uri="{FF2B5EF4-FFF2-40B4-BE49-F238E27FC236}">
                  <a16:creationId xmlns:a16="http://schemas.microsoft.com/office/drawing/2014/main" id="{25536C7C-33A8-6919-D2BB-A1FF2FEB87AF}"/>
                </a:ext>
              </a:extLst>
            </p:cNvPr>
            <p:cNvSpPr/>
            <p:nvPr/>
          </p:nvSpPr>
          <p:spPr>
            <a:xfrm>
              <a:off x="475825" y="1218300"/>
              <a:ext cx="3849000" cy="436800"/>
            </a:xfrm>
            <a:prstGeom prst="round1Rect">
              <a:avLst>
                <a:gd name="adj" fmla="val 16667"/>
              </a:avLst>
            </a:prstGeom>
            <a:solidFill>
              <a:srgbClr val="595959"/>
            </a:solidFill>
            <a:ln>
              <a:noFill/>
            </a:ln>
            <a:effectLst>
              <a:outerShdw blurRad="57150" dist="57150" dir="24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0;p17">
              <a:extLst>
                <a:ext uri="{FF2B5EF4-FFF2-40B4-BE49-F238E27FC236}">
                  <a16:creationId xmlns:a16="http://schemas.microsoft.com/office/drawing/2014/main" id="{2EBD4D3B-845B-666E-9D46-C83179F2F846}"/>
                </a:ext>
              </a:extLst>
            </p:cNvPr>
            <p:cNvSpPr txBox="1"/>
            <p:nvPr/>
          </p:nvSpPr>
          <p:spPr>
            <a:xfrm>
              <a:off x="668350" y="1218300"/>
              <a:ext cx="3705900" cy="369300"/>
            </a:xfrm>
            <a:prstGeom prst="rect">
              <a:avLst/>
            </a:prstGeom>
            <a:noFill/>
            <a:ln>
              <a:noFill/>
            </a:ln>
            <a:effectLst>
              <a:outerShdw blurRad="57150" dist="57150" dir="246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lt1"/>
                  </a:solidFill>
                  <a:latin typeface="Roboto Medium"/>
                  <a:ea typeface="Roboto Medium"/>
                  <a:cs typeface="Roboto Medium"/>
                  <a:sym typeface="Roboto Medium"/>
                </a:rPr>
                <a:t>DIN Frame 1 modules receiving devices - </a:t>
              </a:r>
              <a:r>
                <a:rPr lang="en-US" sz="1200" b="1">
                  <a:solidFill>
                    <a:srgbClr val="FFC000"/>
                  </a:solidFill>
                  <a:latin typeface="Roboto"/>
                  <a:ea typeface="Roboto"/>
                  <a:cs typeface="Roboto"/>
                  <a:sym typeface="Roboto"/>
                </a:rPr>
                <a:t>TWR1</a:t>
              </a:r>
              <a:endParaRPr sz="1200" b="1">
                <a:solidFill>
                  <a:srgbClr val="FFC000"/>
                </a:solidFill>
                <a:latin typeface="Roboto"/>
                <a:ea typeface="Roboto"/>
                <a:cs typeface="Roboto"/>
                <a:sym typeface="Roboto"/>
              </a:endParaRPr>
            </a:p>
          </p:txBody>
        </p:sp>
      </p:grpSp>
      <p:grpSp>
        <p:nvGrpSpPr>
          <p:cNvPr id="9" name="Google Shape;151;p17">
            <a:extLst>
              <a:ext uri="{FF2B5EF4-FFF2-40B4-BE49-F238E27FC236}">
                <a16:creationId xmlns:a16="http://schemas.microsoft.com/office/drawing/2014/main" id="{5ED10167-C3E1-9794-869A-2B1CF56F689F}"/>
              </a:ext>
            </a:extLst>
          </p:cNvPr>
          <p:cNvGrpSpPr/>
          <p:nvPr/>
        </p:nvGrpSpPr>
        <p:grpSpPr>
          <a:xfrm>
            <a:off x="853175" y="2440080"/>
            <a:ext cx="4256750" cy="340800"/>
            <a:chOff x="746225" y="1787300"/>
            <a:chExt cx="4256750" cy="340800"/>
          </a:xfrm>
        </p:grpSpPr>
        <p:sp>
          <p:nvSpPr>
            <p:cNvPr id="10" name="Google Shape;152;p17">
              <a:extLst>
                <a:ext uri="{FF2B5EF4-FFF2-40B4-BE49-F238E27FC236}">
                  <a16:creationId xmlns:a16="http://schemas.microsoft.com/office/drawing/2014/main" id="{18A355DC-1453-2EA9-784F-31A194069EAB}"/>
                </a:ext>
              </a:extLst>
            </p:cNvPr>
            <p:cNvSpPr/>
            <p:nvPr/>
          </p:nvSpPr>
          <p:spPr>
            <a:xfrm flipH="1">
              <a:off x="746225" y="1800500"/>
              <a:ext cx="1620300" cy="327600"/>
            </a:xfrm>
            <a:prstGeom prst="homePlate">
              <a:avLst>
                <a:gd name="adj" fmla="val 50000"/>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1" name="Google Shape;153;p17">
              <a:extLst>
                <a:ext uri="{FF2B5EF4-FFF2-40B4-BE49-F238E27FC236}">
                  <a16:creationId xmlns:a16="http://schemas.microsoft.com/office/drawing/2014/main" id="{FAB5DF9F-FEB4-4B18-B67D-73D75671FECE}"/>
                </a:ext>
              </a:extLst>
            </p:cNvPr>
            <p:cNvSpPr txBox="1"/>
            <p:nvPr/>
          </p:nvSpPr>
          <p:spPr>
            <a:xfrm>
              <a:off x="1094900" y="1787300"/>
              <a:ext cx="1623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chemeClr val="dk1"/>
                  </a:solidFill>
                  <a:latin typeface="Roboto"/>
                  <a:ea typeface="Roboto"/>
                  <a:cs typeface="Roboto"/>
                  <a:sym typeface="Roboto"/>
                </a:rPr>
                <a:t>12 VDC</a:t>
              </a:r>
              <a:endParaRPr sz="1000" b="1">
                <a:solidFill>
                  <a:schemeClr val="dk1"/>
                </a:solidFill>
                <a:latin typeface="Roboto"/>
                <a:ea typeface="Roboto"/>
                <a:cs typeface="Roboto"/>
                <a:sym typeface="Roboto"/>
              </a:endParaRPr>
            </a:p>
          </p:txBody>
        </p:sp>
        <p:sp>
          <p:nvSpPr>
            <p:cNvPr id="12" name="Google Shape;154;p17">
              <a:extLst>
                <a:ext uri="{FF2B5EF4-FFF2-40B4-BE49-F238E27FC236}">
                  <a16:creationId xmlns:a16="http://schemas.microsoft.com/office/drawing/2014/main" id="{05084256-CB29-B15E-6C12-C04E8A34988A}"/>
                </a:ext>
              </a:extLst>
            </p:cNvPr>
            <p:cNvSpPr/>
            <p:nvPr/>
          </p:nvSpPr>
          <p:spPr>
            <a:xfrm flipH="1">
              <a:off x="1866450" y="1800500"/>
              <a:ext cx="1620300" cy="327600"/>
            </a:xfrm>
            <a:prstGeom prst="homePlate">
              <a:avLst>
                <a:gd name="adj" fmla="val 50000"/>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3" name="Google Shape;155;p17">
              <a:extLst>
                <a:ext uri="{FF2B5EF4-FFF2-40B4-BE49-F238E27FC236}">
                  <a16:creationId xmlns:a16="http://schemas.microsoft.com/office/drawing/2014/main" id="{6A6BFC0B-D4F3-10BE-F444-6C084E6310F9}"/>
                </a:ext>
              </a:extLst>
            </p:cNvPr>
            <p:cNvSpPr txBox="1"/>
            <p:nvPr/>
          </p:nvSpPr>
          <p:spPr>
            <a:xfrm>
              <a:off x="2138925" y="1787300"/>
              <a:ext cx="1623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chemeClr val="lt1"/>
                  </a:solidFill>
                  <a:latin typeface="Roboto"/>
                  <a:ea typeface="Roboto"/>
                  <a:cs typeface="Roboto"/>
                  <a:sym typeface="Roboto"/>
                </a:rPr>
                <a:t>Digital output</a:t>
              </a:r>
              <a:endParaRPr sz="1000" b="1">
                <a:solidFill>
                  <a:schemeClr val="lt1"/>
                </a:solidFill>
                <a:latin typeface="Roboto"/>
                <a:ea typeface="Roboto"/>
                <a:cs typeface="Roboto"/>
                <a:sym typeface="Roboto"/>
              </a:endParaRPr>
            </a:p>
          </p:txBody>
        </p:sp>
        <p:sp>
          <p:nvSpPr>
            <p:cNvPr id="14" name="Google Shape;156;p17">
              <a:extLst>
                <a:ext uri="{FF2B5EF4-FFF2-40B4-BE49-F238E27FC236}">
                  <a16:creationId xmlns:a16="http://schemas.microsoft.com/office/drawing/2014/main" id="{81BB7B84-A411-47B8-B4E7-7E095C26ECA7}"/>
                </a:ext>
              </a:extLst>
            </p:cNvPr>
            <p:cNvSpPr/>
            <p:nvPr/>
          </p:nvSpPr>
          <p:spPr>
            <a:xfrm flipH="1">
              <a:off x="3182800" y="1800500"/>
              <a:ext cx="1620300" cy="327600"/>
            </a:xfrm>
            <a:prstGeom prst="homePlate">
              <a:avLst>
                <a:gd name="adj" fmla="val 50000"/>
              </a:avLst>
            </a:pr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5" name="Google Shape;157;p17">
              <a:extLst>
                <a:ext uri="{FF2B5EF4-FFF2-40B4-BE49-F238E27FC236}">
                  <a16:creationId xmlns:a16="http://schemas.microsoft.com/office/drawing/2014/main" id="{AA3D15F4-CD22-790B-C9F4-D1333A4FEA9D}"/>
                </a:ext>
              </a:extLst>
            </p:cNvPr>
            <p:cNvSpPr txBox="1"/>
            <p:nvPr/>
          </p:nvSpPr>
          <p:spPr>
            <a:xfrm>
              <a:off x="3379075" y="1787300"/>
              <a:ext cx="1623900" cy="338700"/>
            </a:xfrm>
            <a:prstGeom prst="rect">
              <a:avLst/>
            </a:prstGeom>
            <a:solidFill>
              <a:schemeClr val="tx1">
                <a:lumMod val="65000"/>
                <a:lumOff val="35000"/>
              </a:scheme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chemeClr val="lt1"/>
                  </a:solidFill>
                  <a:latin typeface="Roboto"/>
                  <a:ea typeface="Roboto"/>
                  <a:cs typeface="Roboto"/>
                  <a:sym typeface="Roboto"/>
                </a:rPr>
                <a:t>RS485 MODBUS</a:t>
              </a:r>
              <a:endParaRPr sz="1000" b="1">
                <a:solidFill>
                  <a:schemeClr val="lt1"/>
                </a:solidFill>
                <a:latin typeface="Roboto"/>
                <a:ea typeface="Roboto"/>
                <a:cs typeface="Roboto"/>
                <a:sym typeface="Roboto"/>
              </a:endParaRPr>
            </a:p>
          </p:txBody>
        </p:sp>
      </p:grpSp>
      <p:pic>
        <p:nvPicPr>
          <p:cNvPr id="16" name="Google Shape;158;p17">
            <a:extLst>
              <a:ext uri="{FF2B5EF4-FFF2-40B4-BE49-F238E27FC236}">
                <a16:creationId xmlns:a16="http://schemas.microsoft.com/office/drawing/2014/main" id="{E8290130-E998-D2EB-0213-67849A5537F9}"/>
              </a:ext>
            </a:extLst>
          </p:cNvPr>
          <p:cNvPicPr preferRelativeResize="0"/>
          <p:nvPr/>
        </p:nvPicPr>
        <p:blipFill rotWithShape="1">
          <a:blip r:embed="rId2">
            <a:alphaModFix/>
          </a:blip>
          <a:srcRect l="4970" t="8634"/>
          <a:stretch/>
        </p:blipFill>
        <p:spPr>
          <a:xfrm>
            <a:off x="8645213" y="1713080"/>
            <a:ext cx="1719668" cy="1588795"/>
          </a:xfrm>
          <a:prstGeom prst="rect">
            <a:avLst/>
          </a:prstGeom>
          <a:noFill/>
          <a:ln>
            <a:noFill/>
          </a:ln>
          <a:effectLst>
            <a:outerShdw blurRad="100013" dist="57150" dir="3120000" algn="bl" rotWithShape="0">
              <a:srgbClr val="000000">
                <a:alpha val="26000"/>
              </a:srgbClr>
            </a:outerShdw>
          </a:effectLst>
        </p:spPr>
      </p:pic>
      <p:pic>
        <p:nvPicPr>
          <p:cNvPr id="17" name="Google Shape;159;p17">
            <a:extLst>
              <a:ext uri="{FF2B5EF4-FFF2-40B4-BE49-F238E27FC236}">
                <a16:creationId xmlns:a16="http://schemas.microsoft.com/office/drawing/2014/main" id="{6DFAB479-83FF-CEE8-90C1-CB1A14C749BA}"/>
              </a:ext>
            </a:extLst>
          </p:cNvPr>
          <p:cNvPicPr preferRelativeResize="0"/>
          <p:nvPr/>
        </p:nvPicPr>
        <p:blipFill rotWithShape="1">
          <a:blip r:embed="rId2">
            <a:alphaModFix/>
          </a:blip>
          <a:srcRect l="4970" t="8634"/>
          <a:stretch/>
        </p:blipFill>
        <p:spPr>
          <a:xfrm>
            <a:off x="8645213" y="3315466"/>
            <a:ext cx="1719668" cy="1588795"/>
          </a:xfrm>
          <a:prstGeom prst="rect">
            <a:avLst/>
          </a:prstGeom>
          <a:noFill/>
          <a:ln>
            <a:noFill/>
          </a:ln>
          <a:effectLst>
            <a:outerShdw blurRad="100013" dist="57150" dir="3120000" algn="bl" rotWithShape="0">
              <a:srgbClr val="000000">
                <a:alpha val="26000"/>
              </a:srgbClr>
            </a:outerShdw>
          </a:effectLst>
        </p:spPr>
      </p:pic>
      <p:pic>
        <p:nvPicPr>
          <p:cNvPr id="18" name="Google Shape;160;p17">
            <a:extLst>
              <a:ext uri="{FF2B5EF4-FFF2-40B4-BE49-F238E27FC236}">
                <a16:creationId xmlns:a16="http://schemas.microsoft.com/office/drawing/2014/main" id="{FC12BCBE-FAD9-8CA5-94D7-CD254DE55DE9}"/>
              </a:ext>
            </a:extLst>
          </p:cNvPr>
          <p:cNvPicPr preferRelativeResize="0"/>
          <p:nvPr/>
        </p:nvPicPr>
        <p:blipFill rotWithShape="1">
          <a:blip r:embed="rId2">
            <a:alphaModFix/>
          </a:blip>
          <a:srcRect l="4970" t="8634"/>
          <a:stretch/>
        </p:blipFill>
        <p:spPr>
          <a:xfrm>
            <a:off x="8645213" y="4850910"/>
            <a:ext cx="1719668" cy="1588795"/>
          </a:xfrm>
          <a:prstGeom prst="rect">
            <a:avLst/>
          </a:prstGeom>
          <a:noFill/>
          <a:ln>
            <a:noFill/>
          </a:ln>
          <a:effectLst>
            <a:outerShdw blurRad="100013" dist="57150" dir="3120000" algn="bl" rotWithShape="0">
              <a:srgbClr val="000000">
                <a:alpha val="26000"/>
              </a:srgbClr>
            </a:outerShdw>
          </a:effectLst>
        </p:spPr>
      </p:pic>
      <p:grpSp>
        <p:nvGrpSpPr>
          <p:cNvPr id="19" name="Google Shape;161;p17">
            <a:extLst>
              <a:ext uri="{FF2B5EF4-FFF2-40B4-BE49-F238E27FC236}">
                <a16:creationId xmlns:a16="http://schemas.microsoft.com/office/drawing/2014/main" id="{2637B4B0-7FEC-FEEF-55A7-31C8457EDDC6}"/>
              </a:ext>
            </a:extLst>
          </p:cNvPr>
          <p:cNvGrpSpPr/>
          <p:nvPr/>
        </p:nvGrpSpPr>
        <p:grpSpPr>
          <a:xfrm>
            <a:off x="7937712" y="1146805"/>
            <a:ext cx="3156950" cy="436800"/>
            <a:chOff x="475825" y="1218300"/>
            <a:chExt cx="3849000" cy="436800"/>
          </a:xfrm>
        </p:grpSpPr>
        <p:sp>
          <p:nvSpPr>
            <p:cNvPr id="20" name="Google Shape;162;p17">
              <a:extLst>
                <a:ext uri="{FF2B5EF4-FFF2-40B4-BE49-F238E27FC236}">
                  <a16:creationId xmlns:a16="http://schemas.microsoft.com/office/drawing/2014/main" id="{4275C23D-5729-B800-4E58-C4AF62C24702}"/>
                </a:ext>
              </a:extLst>
            </p:cNvPr>
            <p:cNvSpPr/>
            <p:nvPr/>
          </p:nvSpPr>
          <p:spPr>
            <a:xfrm>
              <a:off x="475825" y="1218300"/>
              <a:ext cx="3849000" cy="436800"/>
            </a:xfrm>
            <a:prstGeom prst="round1Rect">
              <a:avLst>
                <a:gd name="adj" fmla="val 16667"/>
              </a:avLst>
            </a:prstGeom>
            <a:solidFill>
              <a:srgbClr val="595959"/>
            </a:solidFill>
            <a:ln>
              <a:noFill/>
            </a:ln>
            <a:effectLst>
              <a:outerShdw blurRad="57150" dist="57150" dir="37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3;p17">
              <a:extLst>
                <a:ext uri="{FF2B5EF4-FFF2-40B4-BE49-F238E27FC236}">
                  <a16:creationId xmlns:a16="http://schemas.microsoft.com/office/drawing/2014/main" id="{290DFB11-F3FD-AA1A-A40A-4812A58A6ED3}"/>
                </a:ext>
              </a:extLst>
            </p:cNvPr>
            <p:cNvSpPr txBox="1"/>
            <p:nvPr/>
          </p:nvSpPr>
          <p:spPr>
            <a:xfrm>
              <a:off x="601533" y="1252050"/>
              <a:ext cx="3705900" cy="369300"/>
            </a:xfrm>
            <a:prstGeom prst="rect">
              <a:avLst/>
            </a:prstGeom>
            <a:noFill/>
            <a:ln>
              <a:noFill/>
            </a:ln>
            <a:effectLst>
              <a:outerShdw blurRad="57150" dist="57150" dir="378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Roboto Medium"/>
                  <a:ea typeface="Roboto Medium"/>
                  <a:cs typeface="Roboto Medium"/>
                  <a:sym typeface="Roboto Medium"/>
                </a:rPr>
                <a:t>THERMAL WATCH SENSOR - </a:t>
              </a:r>
              <a:r>
                <a:rPr lang="en-US" sz="1200" b="1">
                  <a:solidFill>
                    <a:srgbClr val="FFC000"/>
                  </a:solidFill>
                  <a:latin typeface="Roboto"/>
                  <a:ea typeface="Roboto"/>
                  <a:cs typeface="Roboto"/>
                  <a:sym typeface="Roboto"/>
                </a:rPr>
                <a:t>TWS</a:t>
              </a:r>
              <a:endParaRPr sz="1200" b="1">
                <a:solidFill>
                  <a:srgbClr val="FFC000"/>
                </a:solidFill>
                <a:latin typeface="Roboto"/>
                <a:ea typeface="Roboto"/>
                <a:cs typeface="Roboto"/>
                <a:sym typeface="Roboto"/>
              </a:endParaRPr>
            </a:p>
          </p:txBody>
        </p:sp>
      </p:grpSp>
      <p:cxnSp>
        <p:nvCxnSpPr>
          <p:cNvPr id="22" name="Google Shape;164;p17">
            <a:extLst>
              <a:ext uri="{FF2B5EF4-FFF2-40B4-BE49-F238E27FC236}">
                <a16:creationId xmlns:a16="http://schemas.microsoft.com/office/drawing/2014/main" id="{BD63DC6D-254D-8FA7-1FA4-DA0C4E1E2DEF}"/>
              </a:ext>
            </a:extLst>
          </p:cNvPr>
          <p:cNvCxnSpPr/>
          <p:nvPr/>
        </p:nvCxnSpPr>
        <p:spPr>
          <a:xfrm flipH="1">
            <a:off x="5910475" y="4344205"/>
            <a:ext cx="525300" cy="3600"/>
          </a:xfrm>
          <a:prstGeom prst="straightConnector1">
            <a:avLst/>
          </a:prstGeom>
          <a:noFill/>
          <a:ln w="28575" cap="flat" cmpd="sng">
            <a:solidFill>
              <a:srgbClr val="B7B7B7"/>
            </a:solidFill>
            <a:prstDash val="dot"/>
            <a:round/>
            <a:headEnd type="none" w="med" len="med"/>
            <a:tailEnd type="none" w="med" len="med"/>
          </a:ln>
          <a:effectLst>
            <a:outerShdw blurRad="214313" dist="209550" dir="7020000" algn="bl" rotWithShape="0">
              <a:srgbClr val="D9D9D9">
                <a:alpha val="67000"/>
              </a:srgbClr>
            </a:outerShdw>
          </a:effectLst>
        </p:spPr>
      </p:cxnSp>
      <p:sp>
        <p:nvSpPr>
          <p:cNvPr id="23" name="Google Shape;165;p17">
            <a:extLst>
              <a:ext uri="{FF2B5EF4-FFF2-40B4-BE49-F238E27FC236}">
                <a16:creationId xmlns:a16="http://schemas.microsoft.com/office/drawing/2014/main" id="{E7BD3FF6-20CB-4570-7A1E-6F555BE64632}"/>
              </a:ext>
            </a:extLst>
          </p:cNvPr>
          <p:cNvSpPr txBox="1"/>
          <p:nvPr/>
        </p:nvSpPr>
        <p:spPr>
          <a:xfrm>
            <a:off x="6452825" y="4168993"/>
            <a:ext cx="767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rgbClr val="CCCCCC"/>
                </a:solidFill>
              </a:rPr>
              <a:t>up to 6m </a:t>
            </a:r>
            <a:endParaRPr b="1">
              <a:solidFill>
                <a:srgbClr val="CCCCCC"/>
              </a:solidFill>
            </a:endParaRPr>
          </a:p>
        </p:txBody>
      </p:sp>
      <p:sp>
        <p:nvSpPr>
          <p:cNvPr id="24" name="Google Shape;166;p17">
            <a:extLst>
              <a:ext uri="{FF2B5EF4-FFF2-40B4-BE49-F238E27FC236}">
                <a16:creationId xmlns:a16="http://schemas.microsoft.com/office/drawing/2014/main" id="{BD948DCB-377F-2CA0-C8AA-14492BC2BA54}"/>
              </a:ext>
            </a:extLst>
          </p:cNvPr>
          <p:cNvSpPr txBox="1"/>
          <p:nvPr/>
        </p:nvSpPr>
        <p:spPr>
          <a:xfrm>
            <a:off x="10552750" y="4086955"/>
            <a:ext cx="13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666666"/>
                </a:solidFill>
                <a:highlight>
                  <a:schemeClr val="lt1"/>
                </a:highlight>
              </a:rPr>
              <a:t>up to 50 TWS </a:t>
            </a:r>
            <a:endParaRPr sz="1500" b="1">
              <a:solidFill>
                <a:srgbClr val="666666"/>
              </a:solidFill>
              <a:highlight>
                <a:schemeClr val="lt1"/>
              </a:highlight>
            </a:endParaRPr>
          </a:p>
        </p:txBody>
      </p:sp>
      <p:sp>
        <p:nvSpPr>
          <p:cNvPr id="25" name="Google Shape;167;p17">
            <a:extLst>
              <a:ext uri="{FF2B5EF4-FFF2-40B4-BE49-F238E27FC236}">
                <a16:creationId xmlns:a16="http://schemas.microsoft.com/office/drawing/2014/main" id="{D8C3132C-9520-5D25-0171-44057C5D5A68}"/>
              </a:ext>
            </a:extLst>
          </p:cNvPr>
          <p:cNvSpPr txBox="1"/>
          <p:nvPr/>
        </p:nvSpPr>
        <p:spPr>
          <a:xfrm>
            <a:off x="10897150" y="3306705"/>
            <a:ext cx="3555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b="1">
                <a:solidFill>
                  <a:srgbClr val="888888"/>
                </a:solidFill>
                <a:latin typeface="Roboto"/>
                <a:ea typeface="Roboto"/>
                <a:cs typeface="Roboto"/>
                <a:sym typeface="Roboto"/>
              </a:rPr>
              <a:t>X</a:t>
            </a:r>
            <a:endParaRPr sz="4400" b="1">
              <a:solidFill>
                <a:srgbClr val="888888"/>
              </a:solidFill>
              <a:latin typeface="Roboto"/>
              <a:ea typeface="Roboto"/>
              <a:cs typeface="Roboto"/>
              <a:sym typeface="Roboto"/>
            </a:endParaRPr>
          </a:p>
        </p:txBody>
      </p:sp>
      <p:pic>
        <p:nvPicPr>
          <p:cNvPr id="26" name="Google Shape;168;p17">
            <a:extLst>
              <a:ext uri="{FF2B5EF4-FFF2-40B4-BE49-F238E27FC236}">
                <a16:creationId xmlns:a16="http://schemas.microsoft.com/office/drawing/2014/main" id="{F1C0D79A-C243-B401-529E-E3C52B67E541}"/>
              </a:ext>
            </a:extLst>
          </p:cNvPr>
          <p:cNvPicPr preferRelativeResize="0"/>
          <p:nvPr/>
        </p:nvPicPr>
        <p:blipFill>
          <a:blip r:embed="rId3">
            <a:alphaModFix amt="44000"/>
          </a:blip>
          <a:stretch>
            <a:fillRect/>
          </a:stretch>
        </p:blipFill>
        <p:spPr>
          <a:xfrm rot="-5400000" flipH="1">
            <a:off x="5184574" y="4091655"/>
            <a:ext cx="634800" cy="512300"/>
          </a:xfrm>
          <a:prstGeom prst="rect">
            <a:avLst/>
          </a:prstGeom>
          <a:noFill/>
          <a:ln>
            <a:noFill/>
          </a:ln>
        </p:spPr>
      </p:pic>
      <p:pic>
        <p:nvPicPr>
          <p:cNvPr id="27" name="Google Shape;169;p17">
            <a:extLst>
              <a:ext uri="{FF2B5EF4-FFF2-40B4-BE49-F238E27FC236}">
                <a16:creationId xmlns:a16="http://schemas.microsoft.com/office/drawing/2014/main" id="{9D382C81-468B-5715-6C3D-15CBB4B5B960}"/>
              </a:ext>
            </a:extLst>
          </p:cNvPr>
          <p:cNvPicPr preferRelativeResize="0"/>
          <p:nvPr/>
        </p:nvPicPr>
        <p:blipFill>
          <a:blip r:embed="rId3">
            <a:alphaModFix amt="41000"/>
          </a:blip>
          <a:stretch>
            <a:fillRect/>
          </a:stretch>
        </p:blipFill>
        <p:spPr>
          <a:xfrm rot="-5400000" flipH="1">
            <a:off x="7858924" y="4091655"/>
            <a:ext cx="634800" cy="512300"/>
          </a:xfrm>
          <a:prstGeom prst="rect">
            <a:avLst/>
          </a:prstGeom>
          <a:noFill/>
          <a:ln>
            <a:noFill/>
          </a:ln>
        </p:spPr>
      </p:pic>
      <p:pic>
        <p:nvPicPr>
          <p:cNvPr id="28" name="Google Shape;170;p17">
            <a:extLst>
              <a:ext uri="{FF2B5EF4-FFF2-40B4-BE49-F238E27FC236}">
                <a16:creationId xmlns:a16="http://schemas.microsoft.com/office/drawing/2014/main" id="{0F039EED-0173-4782-09D2-15C7E7EF78E3}"/>
              </a:ext>
            </a:extLst>
          </p:cNvPr>
          <p:cNvPicPr preferRelativeResize="0"/>
          <p:nvPr/>
        </p:nvPicPr>
        <p:blipFill>
          <a:blip r:embed="rId3">
            <a:alphaModFix amt="41000"/>
          </a:blip>
          <a:stretch>
            <a:fillRect/>
          </a:stretch>
        </p:blipFill>
        <p:spPr>
          <a:xfrm rot="-5400000" flipH="1">
            <a:off x="7858924" y="2403705"/>
            <a:ext cx="634800" cy="512300"/>
          </a:xfrm>
          <a:prstGeom prst="rect">
            <a:avLst/>
          </a:prstGeom>
          <a:noFill/>
          <a:ln>
            <a:noFill/>
          </a:ln>
        </p:spPr>
      </p:pic>
      <p:pic>
        <p:nvPicPr>
          <p:cNvPr id="29" name="Google Shape;171;p17">
            <a:extLst>
              <a:ext uri="{FF2B5EF4-FFF2-40B4-BE49-F238E27FC236}">
                <a16:creationId xmlns:a16="http://schemas.microsoft.com/office/drawing/2014/main" id="{741C7F68-7B7B-4B11-E5C8-5069BB28D932}"/>
              </a:ext>
            </a:extLst>
          </p:cNvPr>
          <p:cNvPicPr preferRelativeResize="0"/>
          <p:nvPr/>
        </p:nvPicPr>
        <p:blipFill>
          <a:blip r:embed="rId3">
            <a:alphaModFix amt="41000"/>
          </a:blip>
          <a:stretch>
            <a:fillRect/>
          </a:stretch>
        </p:blipFill>
        <p:spPr>
          <a:xfrm rot="-5400000" flipH="1">
            <a:off x="7858924" y="5606555"/>
            <a:ext cx="634800" cy="512300"/>
          </a:xfrm>
          <a:prstGeom prst="rect">
            <a:avLst/>
          </a:prstGeom>
          <a:noFill/>
          <a:ln>
            <a:noFill/>
          </a:ln>
        </p:spPr>
      </p:pic>
      <p:cxnSp>
        <p:nvCxnSpPr>
          <p:cNvPr id="32" name="Google Shape;174;p17">
            <a:extLst>
              <a:ext uri="{FF2B5EF4-FFF2-40B4-BE49-F238E27FC236}">
                <a16:creationId xmlns:a16="http://schemas.microsoft.com/office/drawing/2014/main" id="{042E8570-BE2C-8465-E557-16589E440631}"/>
              </a:ext>
            </a:extLst>
          </p:cNvPr>
          <p:cNvCxnSpPr/>
          <p:nvPr/>
        </p:nvCxnSpPr>
        <p:spPr>
          <a:xfrm flipH="1">
            <a:off x="7237575" y="4346005"/>
            <a:ext cx="525300" cy="3600"/>
          </a:xfrm>
          <a:prstGeom prst="straightConnector1">
            <a:avLst/>
          </a:prstGeom>
          <a:noFill/>
          <a:ln w="28575" cap="flat" cmpd="sng">
            <a:solidFill>
              <a:srgbClr val="B7B7B7"/>
            </a:solidFill>
            <a:prstDash val="dot"/>
            <a:round/>
            <a:headEnd type="none" w="med" len="med"/>
            <a:tailEnd type="none" w="med" len="med"/>
          </a:ln>
          <a:effectLst>
            <a:outerShdw blurRad="214313" dist="209550" dir="7020000" algn="bl" rotWithShape="0">
              <a:srgbClr val="D9D9D9">
                <a:alpha val="67000"/>
              </a:srgbClr>
            </a:outerShdw>
          </a:effectLst>
        </p:spPr>
      </p:cxnSp>
      <p:sp>
        <p:nvSpPr>
          <p:cNvPr id="33" name="Google Shape;181;p17">
            <a:extLst>
              <a:ext uri="{FF2B5EF4-FFF2-40B4-BE49-F238E27FC236}">
                <a16:creationId xmlns:a16="http://schemas.microsoft.com/office/drawing/2014/main" id="{E8001477-73AB-3EF3-81DE-13BCBBCE471E}"/>
              </a:ext>
            </a:extLst>
          </p:cNvPr>
          <p:cNvSpPr/>
          <p:nvPr/>
        </p:nvSpPr>
        <p:spPr>
          <a:xfrm flipH="1">
            <a:off x="4661350" y="2453280"/>
            <a:ext cx="1620300" cy="327600"/>
          </a:xfrm>
          <a:prstGeom prst="homePlate">
            <a:avLst>
              <a:gd name="adj" fmla="val 50000"/>
            </a:avLst>
          </a:pr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4" name="Google Shape;182;p17">
            <a:extLst>
              <a:ext uri="{FF2B5EF4-FFF2-40B4-BE49-F238E27FC236}">
                <a16:creationId xmlns:a16="http://schemas.microsoft.com/office/drawing/2014/main" id="{5246A6E4-A8D1-E35E-774B-8307A703B400}"/>
              </a:ext>
            </a:extLst>
          </p:cNvPr>
          <p:cNvSpPr txBox="1"/>
          <p:nvPr/>
        </p:nvSpPr>
        <p:spPr>
          <a:xfrm>
            <a:off x="5086225" y="2440080"/>
            <a:ext cx="1623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chemeClr val="lt1"/>
                </a:solidFill>
                <a:latin typeface="Roboto"/>
                <a:ea typeface="Roboto"/>
                <a:cs typeface="Roboto"/>
                <a:sym typeface="Roboto"/>
              </a:rPr>
              <a:t>LED output</a:t>
            </a:r>
            <a:endParaRPr sz="1000" b="1">
              <a:solidFill>
                <a:schemeClr val="lt1"/>
              </a:solidFill>
              <a:latin typeface="Roboto"/>
              <a:ea typeface="Roboto"/>
              <a:cs typeface="Roboto"/>
              <a:sym typeface="Roboto"/>
            </a:endParaRPr>
          </a:p>
        </p:txBody>
      </p:sp>
      <p:sp>
        <p:nvSpPr>
          <p:cNvPr id="35" name="Google Shape;184;p17">
            <a:extLst>
              <a:ext uri="{FF2B5EF4-FFF2-40B4-BE49-F238E27FC236}">
                <a16:creationId xmlns:a16="http://schemas.microsoft.com/office/drawing/2014/main" id="{A506A403-E90E-910A-F923-9AAEA35272DC}"/>
              </a:ext>
            </a:extLst>
          </p:cNvPr>
          <p:cNvSpPr txBox="1"/>
          <p:nvPr/>
        </p:nvSpPr>
        <p:spPr>
          <a:xfrm rot="-5400000">
            <a:off x="1737319" y="4424835"/>
            <a:ext cx="856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chemeClr val="lt1"/>
                </a:solidFill>
                <a:latin typeface="Roboto"/>
                <a:ea typeface="Roboto"/>
                <a:cs typeface="Roboto"/>
                <a:sym typeface="Roboto"/>
              </a:rPr>
              <a:t>   DIN Receiver</a:t>
            </a:r>
            <a:endParaRPr sz="900" b="1">
              <a:solidFill>
                <a:schemeClr val="lt1"/>
              </a:solidFill>
              <a:latin typeface="Roboto"/>
              <a:ea typeface="Roboto"/>
              <a:cs typeface="Roboto"/>
              <a:sym typeface="Roboto"/>
            </a:endParaRPr>
          </a:p>
        </p:txBody>
      </p:sp>
      <p:sp>
        <p:nvSpPr>
          <p:cNvPr id="36" name="Google Shape;185;p17">
            <a:extLst>
              <a:ext uri="{FF2B5EF4-FFF2-40B4-BE49-F238E27FC236}">
                <a16:creationId xmlns:a16="http://schemas.microsoft.com/office/drawing/2014/main" id="{57C9D3B3-8EC6-94A3-42C6-A7EB29DE6DEB}"/>
              </a:ext>
            </a:extLst>
          </p:cNvPr>
          <p:cNvSpPr txBox="1"/>
          <p:nvPr/>
        </p:nvSpPr>
        <p:spPr>
          <a:xfrm>
            <a:off x="3807405" y="3492441"/>
            <a:ext cx="126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chemeClr val="dk1"/>
                </a:solidFill>
                <a:latin typeface="Roboto"/>
                <a:ea typeface="Roboto"/>
                <a:cs typeface="Roboto"/>
                <a:sym typeface="Roboto"/>
              </a:rPr>
              <a:t>       IR  Receiver</a:t>
            </a:r>
            <a:endParaRPr sz="900" b="1">
              <a:solidFill>
                <a:schemeClr val="dk1"/>
              </a:solidFill>
              <a:latin typeface="Roboto"/>
              <a:ea typeface="Roboto"/>
              <a:cs typeface="Roboto"/>
              <a:sym typeface="Roboto"/>
            </a:endParaRPr>
          </a:p>
        </p:txBody>
      </p:sp>
      <p:pic>
        <p:nvPicPr>
          <p:cNvPr id="37" name="Google Shape;186;p17">
            <a:extLst>
              <a:ext uri="{FF2B5EF4-FFF2-40B4-BE49-F238E27FC236}">
                <a16:creationId xmlns:a16="http://schemas.microsoft.com/office/drawing/2014/main" id="{8075784F-997F-35C6-02F7-A5C478F95E3C}"/>
              </a:ext>
            </a:extLst>
          </p:cNvPr>
          <p:cNvPicPr preferRelativeResize="0"/>
          <p:nvPr/>
        </p:nvPicPr>
        <p:blipFill rotWithShape="1">
          <a:blip r:embed="rId4">
            <a:alphaModFix/>
          </a:blip>
          <a:srcRect r="56028"/>
          <a:stretch/>
        </p:blipFill>
        <p:spPr>
          <a:xfrm>
            <a:off x="455800" y="3067655"/>
            <a:ext cx="2363702" cy="3023700"/>
          </a:xfrm>
          <a:prstGeom prst="rect">
            <a:avLst/>
          </a:prstGeom>
          <a:noFill/>
          <a:ln>
            <a:noFill/>
          </a:ln>
        </p:spPr>
      </p:pic>
      <p:pic>
        <p:nvPicPr>
          <p:cNvPr id="38" name="Google Shape;187;p17">
            <a:extLst>
              <a:ext uri="{FF2B5EF4-FFF2-40B4-BE49-F238E27FC236}">
                <a16:creationId xmlns:a16="http://schemas.microsoft.com/office/drawing/2014/main" id="{51A9EFE4-CEE0-58ED-91A7-76F0A1FE0D28}"/>
              </a:ext>
            </a:extLst>
          </p:cNvPr>
          <p:cNvPicPr preferRelativeResize="0"/>
          <p:nvPr/>
        </p:nvPicPr>
        <p:blipFill>
          <a:blip r:embed="rId5">
            <a:alphaModFix/>
          </a:blip>
          <a:stretch>
            <a:fillRect/>
          </a:stretch>
        </p:blipFill>
        <p:spPr>
          <a:xfrm>
            <a:off x="3446900" y="3721593"/>
            <a:ext cx="1955602" cy="1100026"/>
          </a:xfrm>
          <a:prstGeom prst="rect">
            <a:avLst/>
          </a:prstGeom>
          <a:noFill/>
          <a:ln>
            <a:noFill/>
          </a:ln>
        </p:spPr>
      </p:pic>
      <p:sp>
        <p:nvSpPr>
          <p:cNvPr id="39" name="Google Shape;188;p17">
            <a:extLst>
              <a:ext uri="{FF2B5EF4-FFF2-40B4-BE49-F238E27FC236}">
                <a16:creationId xmlns:a16="http://schemas.microsoft.com/office/drawing/2014/main" id="{C70BB8A0-C31E-BA48-E497-E57E01AE5A80}"/>
              </a:ext>
            </a:extLst>
          </p:cNvPr>
          <p:cNvSpPr/>
          <p:nvPr/>
        </p:nvSpPr>
        <p:spPr>
          <a:xfrm>
            <a:off x="1491655" y="3221218"/>
            <a:ext cx="2530775" cy="1160625"/>
          </a:xfrm>
          <a:custGeom>
            <a:avLst/>
            <a:gdLst/>
            <a:ahLst/>
            <a:cxnLst/>
            <a:rect l="l" t="t" r="r" b="b"/>
            <a:pathLst>
              <a:path w="101231" h="46425" extrusionOk="0">
                <a:moveTo>
                  <a:pt x="6882" y="22599"/>
                </a:moveTo>
                <a:cubicBezTo>
                  <a:pt x="6120" y="19136"/>
                  <a:pt x="-4548" y="4589"/>
                  <a:pt x="2310" y="1818"/>
                </a:cubicBezTo>
                <a:cubicBezTo>
                  <a:pt x="9168" y="-953"/>
                  <a:pt x="35838" y="-953"/>
                  <a:pt x="48030" y="5974"/>
                </a:cubicBezTo>
                <a:cubicBezTo>
                  <a:pt x="60222" y="12901"/>
                  <a:pt x="66595" y="37077"/>
                  <a:pt x="75462" y="43381"/>
                </a:cubicBezTo>
                <a:cubicBezTo>
                  <a:pt x="84329" y="49685"/>
                  <a:pt x="96936" y="43728"/>
                  <a:pt x="101231" y="43797"/>
                </a:cubicBezTo>
              </a:path>
            </a:pathLst>
          </a:custGeom>
          <a:noFill/>
          <a:ln w="76200" cap="flat" cmpd="sng">
            <a:solidFill>
              <a:srgbClr val="000000"/>
            </a:solidFill>
            <a:prstDash val="solid"/>
            <a:round/>
            <a:headEnd type="none" w="med" len="med"/>
            <a:tailEnd type="none" w="med" len="med"/>
          </a:ln>
        </p:spPr>
        <p:txBody>
          <a:bodyPr/>
          <a:lstStyle/>
          <a:p>
            <a:endParaRPr lang="en-GB"/>
          </a:p>
        </p:txBody>
      </p:sp>
    </p:spTree>
    <p:extLst>
      <p:ext uri="{BB962C8B-B14F-4D97-AF65-F5344CB8AC3E}">
        <p14:creationId xmlns:p14="http://schemas.microsoft.com/office/powerpoint/2010/main" val="212448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97;p18">
            <a:extLst>
              <a:ext uri="{FF2B5EF4-FFF2-40B4-BE49-F238E27FC236}">
                <a16:creationId xmlns:a16="http://schemas.microsoft.com/office/drawing/2014/main" id="{39FE97CA-8933-38D1-F028-22BE5BAB73AE}"/>
              </a:ext>
            </a:extLst>
          </p:cNvPr>
          <p:cNvSpPr txBox="1">
            <a:spLocks/>
          </p:cNvSpPr>
          <p:nvPr/>
        </p:nvSpPr>
        <p:spPr>
          <a:xfrm>
            <a:off x="0" y="143590"/>
            <a:ext cx="109695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200" b="1" i="1" dirty="0">
                <a:solidFill>
                  <a:srgbClr val="333333"/>
                </a:solidFill>
                <a:latin typeface="Arial"/>
                <a:ea typeface="Arial"/>
                <a:cs typeface="Arial"/>
                <a:sym typeface="Arial"/>
              </a:rPr>
              <a:t>TWR </a:t>
            </a:r>
            <a:r>
              <a:rPr lang="en-US" sz="3200" b="1" i="1" dirty="0">
                <a:solidFill>
                  <a:srgbClr val="D29500"/>
                </a:solidFill>
                <a:latin typeface="Arial"/>
                <a:ea typeface="Arial"/>
                <a:cs typeface="Arial"/>
                <a:sym typeface="Arial"/>
              </a:rPr>
              <a:t>Architecture</a:t>
            </a:r>
            <a:r>
              <a:rPr lang="en-US" sz="3200" b="1" i="1" dirty="0">
                <a:solidFill>
                  <a:srgbClr val="333333"/>
                </a:solidFill>
                <a:latin typeface="Arial"/>
                <a:ea typeface="Arial"/>
                <a:cs typeface="Arial"/>
                <a:sym typeface="Arial"/>
              </a:rPr>
              <a:t> DAISY CHAIN RS485</a:t>
            </a:r>
            <a:endParaRPr lang="en-US" sz="3200" dirty="0">
              <a:solidFill>
                <a:schemeClr val="dk2"/>
              </a:solidFill>
            </a:endParaRPr>
          </a:p>
        </p:txBody>
      </p:sp>
      <p:pic>
        <p:nvPicPr>
          <p:cNvPr id="7" name="Google Shape;195;p18">
            <a:extLst>
              <a:ext uri="{FF2B5EF4-FFF2-40B4-BE49-F238E27FC236}">
                <a16:creationId xmlns:a16="http://schemas.microsoft.com/office/drawing/2014/main" id="{2B46ABDD-47A5-0240-59AE-8881F6024D72}"/>
              </a:ext>
            </a:extLst>
          </p:cNvPr>
          <p:cNvPicPr preferRelativeResize="0"/>
          <p:nvPr/>
        </p:nvPicPr>
        <p:blipFill>
          <a:blip r:embed="rId2">
            <a:alphaModFix/>
          </a:blip>
          <a:stretch>
            <a:fillRect/>
          </a:stretch>
        </p:blipFill>
        <p:spPr>
          <a:xfrm>
            <a:off x="9356990" y="2870976"/>
            <a:ext cx="961498" cy="540845"/>
          </a:xfrm>
          <a:prstGeom prst="rect">
            <a:avLst/>
          </a:prstGeom>
          <a:noFill/>
          <a:ln>
            <a:noFill/>
          </a:ln>
        </p:spPr>
      </p:pic>
      <p:pic>
        <p:nvPicPr>
          <p:cNvPr id="8" name="Google Shape;196;p18">
            <a:extLst>
              <a:ext uri="{FF2B5EF4-FFF2-40B4-BE49-F238E27FC236}">
                <a16:creationId xmlns:a16="http://schemas.microsoft.com/office/drawing/2014/main" id="{E323BB31-5B52-4E1B-2830-CDFC8FF17EA2}"/>
              </a:ext>
            </a:extLst>
          </p:cNvPr>
          <p:cNvPicPr preferRelativeResize="0"/>
          <p:nvPr/>
        </p:nvPicPr>
        <p:blipFill>
          <a:blip r:embed="rId2">
            <a:alphaModFix/>
          </a:blip>
          <a:stretch>
            <a:fillRect/>
          </a:stretch>
        </p:blipFill>
        <p:spPr>
          <a:xfrm>
            <a:off x="6557015" y="2870976"/>
            <a:ext cx="961498" cy="540845"/>
          </a:xfrm>
          <a:prstGeom prst="rect">
            <a:avLst/>
          </a:prstGeom>
          <a:noFill/>
          <a:ln>
            <a:noFill/>
          </a:ln>
        </p:spPr>
      </p:pic>
      <p:pic>
        <p:nvPicPr>
          <p:cNvPr id="9" name="Google Shape;200;p18">
            <a:extLst>
              <a:ext uri="{FF2B5EF4-FFF2-40B4-BE49-F238E27FC236}">
                <a16:creationId xmlns:a16="http://schemas.microsoft.com/office/drawing/2014/main" id="{0BD62EF1-7323-2E94-C356-A0DA6DA2B39F}"/>
              </a:ext>
            </a:extLst>
          </p:cNvPr>
          <p:cNvPicPr preferRelativeResize="0"/>
          <p:nvPr/>
        </p:nvPicPr>
        <p:blipFill>
          <a:blip r:embed="rId3">
            <a:alphaModFix/>
          </a:blip>
          <a:stretch>
            <a:fillRect/>
          </a:stretch>
        </p:blipFill>
        <p:spPr>
          <a:xfrm>
            <a:off x="10274855" y="3359122"/>
            <a:ext cx="1112900" cy="1112900"/>
          </a:xfrm>
          <a:prstGeom prst="rect">
            <a:avLst/>
          </a:prstGeom>
          <a:noFill/>
          <a:ln>
            <a:noFill/>
          </a:ln>
        </p:spPr>
      </p:pic>
      <p:sp>
        <p:nvSpPr>
          <p:cNvPr id="10" name="Google Shape;201;p18">
            <a:extLst>
              <a:ext uri="{FF2B5EF4-FFF2-40B4-BE49-F238E27FC236}">
                <a16:creationId xmlns:a16="http://schemas.microsoft.com/office/drawing/2014/main" id="{68D9A338-9B43-E9C1-0EA2-B2C9B00FFC3A}"/>
              </a:ext>
            </a:extLst>
          </p:cNvPr>
          <p:cNvSpPr txBox="1"/>
          <p:nvPr/>
        </p:nvSpPr>
        <p:spPr>
          <a:xfrm>
            <a:off x="10465105" y="4472026"/>
            <a:ext cx="9615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b="1">
                <a:latin typeface="Roboto"/>
                <a:ea typeface="Roboto"/>
                <a:cs typeface="Roboto"/>
                <a:sym typeface="Roboto"/>
              </a:rPr>
              <a:t>RJ45 PINS</a:t>
            </a:r>
            <a:endParaRPr sz="800" b="1">
              <a:latin typeface="Roboto"/>
              <a:ea typeface="Roboto"/>
              <a:cs typeface="Roboto"/>
              <a:sym typeface="Roboto"/>
            </a:endParaRPr>
          </a:p>
          <a:p>
            <a:pPr marL="0" lvl="0" indent="0" algn="l" rtl="0">
              <a:spcBef>
                <a:spcPts val="0"/>
              </a:spcBef>
              <a:spcAft>
                <a:spcPts val="0"/>
              </a:spcAft>
              <a:buNone/>
            </a:pPr>
            <a:endParaRPr sz="800">
              <a:latin typeface="Roboto"/>
              <a:ea typeface="Roboto"/>
              <a:cs typeface="Roboto"/>
              <a:sym typeface="Roboto"/>
            </a:endParaRPr>
          </a:p>
          <a:p>
            <a:pPr marL="0" lvl="0" indent="0" algn="l" rtl="0">
              <a:spcBef>
                <a:spcPts val="0"/>
              </a:spcBef>
              <a:spcAft>
                <a:spcPts val="0"/>
              </a:spcAft>
              <a:buNone/>
            </a:pPr>
            <a:r>
              <a:rPr lang="en-US" sz="800">
                <a:latin typeface="Roboto"/>
                <a:ea typeface="Roboto"/>
                <a:cs typeface="Roboto"/>
                <a:sym typeface="Roboto"/>
              </a:rPr>
              <a:t>1: RS485 +</a:t>
            </a:r>
            <a:endParaRPr sz="800">
              <a:latin typeface="Roboto"/>
              <a:ea typeface="Roboto"/>
              <a:cs typeface="Roboto"/>
              <a:sym typeface="Roboto"/>
            </a:endParaRPr>
          </a:p>
          <a:p>
            <a:pPr marL="0" lvl="0" indent="0" algn="l" rtl="0">
              <a:spcBef>
                <a:spcPts val="0"/>
              </a:spcBef>
              <a:spcAft>
                <a:spcPts val="0"/>
              </a:spcAft>
              <a:buNone/>
            </a:pPr>
            <a:r>
              <a:rPr lang="en-US" sz="800">
                <a:latin typeface="Roboto"/>
                <a:ea typeface="Roboto"/>
                <a:cs typeface="Roboto"/>
                <a:sym typeface="Roboto"/>
              </a:rPr>
              <a:t>2: RS485 -</a:t>
            </a:r>
            <a:endParaRPr sz="800">
              <a:latin typeface="Roboto"/>
              <a:ea typeface="Roboto"/>
              <a:cs typeface="Roboto"/>
              <a:sym typeface="Roboto"/>
            </a:endParaRPr>
          </a:p>
          <a:p>
            <a:pPr marL="0" lvl="0" indent="0" algn="l" rtl="0">
              <a:spcBef>
                <a:spcPts val="0"/>
              </a:spcBef>
              <a:spcAft>
                <a:spcPts val="0"/>
              </a:spcAft>
              <a:buNone/>
            </a:pPr>
            <a:r>
              <a:rPr lang="en-US" sz="800">
                <a:latin typeface="Roboto"/>
                <a:ea typeface="Roboto"/>
                <a:cs typeface="Roboto"/>
                <a:sym typeface="Roboto"/>
              </a:rPr>
              <a:t>3: GND</a:t>
            </a:r>
            <a:endParaRPr sz="800">
              <a:latin typeface="Roboto"/>
              <a:ea typeface="Roboto"/>
              <a:cs typeface="Roboto"/>
              <a:sym typeface="Roboto"/>
            </a:endParaRPr>
          </a:p>
          <a:p>
            <a:pPr marL="0" lvl="0" indent="0" algn="l" rtl="0">
              <a:spcBef>
                <a:spcPts val="0"/>
              </a:spcBef>
              <a:spcAft>
                <a:spcPts val="0"/>
              </a:spcAft>
              <a:buNone/>
            </a:pPr>
            <a:r>
              <a:rPr lang="en-US" sz="800">
                <a:latin typeface="Roboto"/>
                <a:ea typeface="Roboto"/>
                <a:cs typeface="Roboto"/>
                <a:sym typeface="Roboto"/>
              </a:rPr>
              <a:t>4:-</a:t>
            </a:r>
            <a:endParaRPr sz="800">
              <a:latin typeface="Roboto"/>
              <a:ea typeface="Roboto"/>
              <a:cs typeface="Roboto"/>
              <a:sym typeface="Roboto"/>
            </a:endParaRPr>
          </a:p>
          <a:p>
            <a:pPr marL="0" lvl="0" indent="0" algn="l" rtl="0">
              <a:spcBef>
                <a:spcPts val="0"/>
              </a:spcBef>
              <a:spcAft>
                <a:spcPts val="0"/>
              </a:spcAft>
              <a:buNone/>
            </a:pPr>
            <a:r>
              <a:rPr lang="en-US" sz="800">
                <a:latin typeface="Roboto"/>
                <a:ea typeface="Roboto"/>
                <a:cs typeface="Roboto"/>
                <a:sym typeface="Roboto"/>
              </a:rPr>
              <a:t>5:-</a:t>
            </a:r>
            <a:endParaRPr sz="800">
              <a:latin typeface="Roboto"/>
              <a:ea typeface="Roboto"/>
              <a:cs typeface="Roboto"/>
              <a:sym typeface="Roboto"/>
            </a:endParaRPr>
          </a:p>
          <a:p>
            <a:pPr marL="0" lvl="0" indent="0" algn="l" rtl="0">
              <a:spcBef>
                <a:spcPts val="0"/>
              </a:spcBef>
              <a:spcAft>
                <a:spcPts val="0"/>
              </a:spcAft>
              <a:buNone/>
            </a:pPr>
            <a:r>
              <a:rPr lang="en-US" sz="800">
                <a:latin typeface="Roboto"/>
                <a:ea typeface="Roboto"/>
                <a:cs typeface="Roboto"/>
                <a:sym typeface="Roboto"/>
              </a:rPr>
              <a:t>6:-</a:t>
            </a:r>
            <a:endParaRPr sz="800">
              <a:latin typeface="Roboto"/>
              <a:ea typeface="Roboto"/>
              <a:cs typeface="Roboto"/>
              <a:sym typeface="Roboto"/>
            </a:endParaRPr>
          </a:p>
          <a:p>
            <a:pPr marL="0" lvl="0" indent="0" algn="l" rtl="0">
              <a:spcBef>
                <a:spcPts val="0"/>
              </a:spcBef>
              <a:spcAft>
                <a:spcPts val="0"/>
              </a:spcAft>
              <a:buNone/>
            </a:pPr>
            <a:r>
              <a:rPr lang="en-US" sz="800">
                <a:latin typeface="Roboto"/>
                <a:ea typeface="Roboto"/>
                <a:cs typeface="Roboto"/>
                <a:sym typeface="Roboto"/>
              </a:rPr>
              <a:t>7: 12VDC+</a:t>
            </a:r>
            <a:endParaRPr sz="800">
              <a:latin typeface="Roboto"/>
              <a:ea typeface="Roboto"/>
              <a:cs typeface="Roboto"/>
              <a:sym typeface="Roboto"/>
            </a:endParaRPr>
          </a:p>
          <a:p>
            <a:pPr marL="0" lvl="0" indent="0" algn="l" rtl="0">
              <a:spcBef>
                <a:spcPts val="0"/>
              </a:spcBef>
              <a:spcAft>
                <a:spcPts val="0"/>
              </a:spcAft>
              <a:buNone/>
            </a:pPr>
            <a:r>
              <a:rPr lang="en-US" sz="800">
                <a:latin typeface="Roboto"/>
                <a:ea typeface="Roboto"/>
                <a:cs typeface="Roboto"/>
                <a:sym typeface="Roboto"/>
              </a:rPr>
              <a:t>8: 12VDC-</a:t>
            </a:r>
            <a:endParaRPr sz="800">
              <a:latin typeface="Roboto"/>
              <a:ea typeface="Roboto"/>
              <a:cs typeface="Roboto"/>
              <a:sym typeface="Roboto"/>
            </a:endParaRPr>
          </a:p>
        </p:txBody>
      </p:sp>
      <p:sp>
        <p:nvSpPr>
          <p:cNvPr id="11" name="Google Shape;209;p18">
            <a:extLst>
              <a:ext uri="{FF2B5EF4-FFF2-40B4-BE49-F238E27FC236}">
                <a16:creationId xmlns:a16="http://schemas.microsoft.com/office/drawing/2014/main" id="{B75412B9-7E5D-A9D6-9D83-B411958A4517}"/>
              </a:ext>
            </a:extLst>
          </p:cNvPr>
          <p:cNvSpPr/>
          <p:nvPr/>
        </p:nvSpPr>
        <p:spPr>
          <a:xfrm>
            <a:off x="3893105" y="3574701"/>
            <a:ext cx="2099231" cy="765238"/>
          </a:xfrm>
          <a:custGeom>
            <a:avLst/>
            <a:gdLst/>
            <a:ahLst/>
            <a:cxnLst/>
            <a:rect l="l" t="t" r="r" b="b"/>
            <a:pathLst>
              <a:path w="89682" h="55212" extrusionOk="0">
                <a:moveTo>
                  <a:pt x="0" y="4835"/>
                </a:moveTo>
                <a:cubicBezTo>
                  <a:pt x="1942" y="9488"/>
                  <a:pt x="4177" y="24362"/>
                  <a:pt x="11650" y="32751"/>
                </a:cubicBezTo>
                <a:cubicBezTo>
                  <a:pt x="19124" y="41140"/>
                  <a:pt x="33338" y="55831"/>
                  <a:pt x="44841" y="55171"/>
                </a:cubicBezTo>
                <a:cubicBezTo>
                  <a:pt x="56344" y="54512"/>
                  <a:pt x="73197" y="37989"/>
                  <a:pt x="80670" y="28794"/>
                </a:cubicBezTo>
                <a:cubicBezTo>
                  <a:pt x="88144" y="19599"/>
                  <a:pt x="88180" y="4799"/>
                  <a:pt x="89682" y="0"/>
                </a:cubicBezTo>
              </a:path>
            </a:pathLst>
          </a:custGeom>
          <a:noFill/>
          <a:ln w="38100" cap="flat" cmpd="sng">
            <a:solidFill>
              <a:srgbClr val="595959"/>
            </a:solidFill>
            <a:prstDash val="solid"/>
            <a:round/>
            <a:headEnd type="none" w="med" len="med"/>
            <a:tailEnd type="none" w="med" len="med"/>
          </a:ln>
        </p:spPr>
        <p:txBody>
          <a:bodyPr/>
          <a:lstStyle/>
          <a:p>
            <a:endParaRPr lang="en-GB"/>
          </a:p>
        </p:txBody>
      </p:sp>
      <p:sp>
        <p:nvSpPr>
          <p:cNvPr id="12" name="Google Shape;210;p18">
            <a:extLst>
              <a:ext uri="{FF2B5EF4-FFF2-40B4-BE49-F238E27FC236}">
                <a16:creationId xmlns:a16="http://schemas.microsoft.com/office/drawing/2014/main" id="{7C00B1C4-B06C-FC5C-4C39-52E18B245020}"/>
              </a:ext>
            </a:extLst>
          </p:cNvPr>
          <p:cNvSpPr/>
          <p:nvPr/>
        </p:nvSpPr>
        <p:spPr>
          <a:xfrm>
            <a:off x="5931880" y="3574701"/>
            <a:ext cx="2728351" cy="765238"/>
          </a:xfrm>
          <a:custGeom>
            <a:avLst/>
            <a:gdLst/>
            <a:ahLst/>
            <a:cxnLst/>
            <a:rect l="l" t="t" r="r" b="b"/>
            <a:pathLst>
              <a:path w="89682" h="55212" extrusionOk="0">
                <a:moveTo>
                  <a:pt x="0" y="4835"/>
                </a:moveTo>
                <a:cubicBezTo>
                  <a:pt x="1942" y="9488"/>
                  <a:pt x="4177" y="24362"/>
                  <a:pt x="11650" y="32751"/>
                </a:cubicBezTo>
                <a:cubicBezTo>
                  <a:pt x="19124" y="41140"/>
                  <a:pt x="33338" y="55831"/>
                  <a:pt x="44841" y="55171"/>
                </a:cubicBezTo>
                <a:cubicBezTo>
                  <a:pt x="56344" y="54512"/>
                  <a:pt x="73197" y="37989"/>
                  <a:pt x="80670" y="28794"/>
                </a:cubicBezTo>
                <a:cubicBezTo>
                  <a:pt x="88144" y="19599"/>
                  <a:pt x="88180" y="4799"/>
                  <a:pt x="89682" y="0"/>
                </a:cubicBezTo>
              </a:path>
            </a:pathLst>
          </a:custGeom>
          <a:noFill/>
          <a:ln w="28575" cap="flat" cmpd="sng">
            <a:solidFill>
              <a:srgbClr val="31538F"/>
            </a:solidFill>
            <a:prstDash val="dot"/>
            <a:round/>
            <a:headEnd type="none" w="med" len="med"/>
            <a:tailEnd type="none" w="med" len="med"/>
          </a:ln>
        </p:spPr>
        <p:txBody>
          <a:bodyPr/>
          <a:lstStyle/>
          <a:p>
            <a:endParaRPr lang="en-GB"/>
          </a:p>
        </p:txBody>
      </p:sp>
      <p:sp>
        <p:nvSpPr>
          <p:cNvPr id="13" name="Google Shape;211;p18">
            <a:extLst>
              <a:ext uri="{FF2B5EF4-FFF2-40B4-BE49-F238E27FC236}">
                <a16:creationId xmlns:a16="http://schemas.microsoft.com/office/drawing/2014/main" id="{CAADA8C5-9A38-762B-08A6-7362612BEFA8}"/>
              </a:ext>
            </a:extLst>
          </p:cNvPr>
          <p:cNvSpPr txBox="1"/>
          <p:nvPr/>
        </p:nvSpPr>
        <p:spPr>
          <a:xfrm rot="-5400000">
            <a:off x="5661480" y="2857757"/>
            <a:ext cx="856743" cy="4616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chemeClr val="lt1"/>
                </a:solidFill>
                <a:latin typeface="Roboto"/>
                <a:ea typeface="Roboto"/>
                <a:cs typeface="Roboto"/>
                <a:sym typeface="Roboto"/>
              </a:rPr>
              <a:t>   DIN Receiver</a:t>
            </a:r>
            <a:endParaRPr sz="900" b="1">
              <a:solidFill>
                <a:schemeClr val="lt1"/>
              </a:solidFill>
              <a:latin typeface="Roboto"/>
              <a:ea typeface="Roboto"/>
              <a:cs typeface="Roboto"/>
              <a:sym typeface="Roboto"/>
            </a:endParaRPr>
          </a:p>
        </p:txBody>
      </p:sp>
      <p:grpSp>
        <p:nvGrpSpPr>
          <p:cNvPr id="14" name="Google Shape;212;p18">
            <a:extLst>
              <a:ext uri="{FF2B5EF4-FFF2-40B4-BE49-F238E27FC236}">
                <a16:creationId xmlns:a16="http://schemas.microsoft.com/office/drawing/2014/main" id="{EB0A14BE-36C4-B6A2-648D-D270D61251DA}"/>
              </a:ext>
            </a:extLst>
          </p:cNvPr>
          <p:cNvGrpSpPr/>
          <p:nvPr/>
        </p:nvGrpSpPr>
        <p:grpSpPr>
          <a:xfrm>
            <a:off x="8450574" y="2711112"/>
            <a:ext cx="1177875" cy="911415"/>
            <a:chOff x="4648675" y="3140238"/>
            <a:chExt cx="1231571" cy="952964"/>
          </a:xfrm>
        </p:grpSpPr>
        <p:sp>
          <p:nvSpPr>
            <p:cNvPr id="15" name="Google Shape;213;p18">
              <a:extLst>
                <a:ext uri="{FF2B5EF4-FFF2-40B4-BE49-F238E27FC236}">
                  <a16:creationId xmlns:a16="http://schemas.microsoft.com/office/drawing/2014/main" id="{52F75EBF-4F92-B59A-38B8-F9F1BA0475DF}"/>
                </a:ext>
              </a:extLst>
            </p:cNvPr>
            <p:cNvSpPr txBox="1"/>
            <p:nvPr/>
          </p:nvSpPr>
          <p:spPr>
            <a:xfrm rot="-5400000">
              <a:off x="4442125" y="3346788"/>
              <a:ext cx="895800" cy="48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chemeClr val="lt1"/>
                  </a:solidFill>
                  <a:latin typeface="Roboto"/>
                  <a:ea typeface="Roboto"/>
                  <a:cs typeface="Roboto"/>
                  <a:sym typeface="Roboto"/>
                </a:rPr>
                <a:t>   DIN Receiver</a:t>
              </a:r>
              <a:endParaRPr sz="900" b="1">
                <a:solidFill>
                  <a:schemeClr val="lt1"/>
                </a:solidFill>
                <a:latin typeface="Roboto"/>
                <a:ea typeface="Roboto"/>
                <a:cs typeface="Roboto"/>
                <a:sym typeface="Roboto"/>
              </a:endParaRPr>
            </a:p>
          </p:txBody>
        </p:sp>
        <p:sp>
          <p:nvSpPr>
            <p:cNvPr id="16" name="Google Shape;214;p18">
              <a:extLst>
                <a:ext uri="{FF2B5EF4-FFF2-40B4-BE49-F238E27FC236}">
                  <a16:creationId xmlns:a16="http://schemas.microsoft.com/office/drawing/2014/main" id="{5CD49525-920F-E764-F505-D2AEFB108E1F}"/>
                </a:ext>
              </a:extLst>
            </p:cNvPr>
            <p:cNvSpPr txBox="1"/>
            <p:nvPr/>
          </p:nvSpPr>
          <p:spPr>
            <a:xfrm rot="-5400000">
              <a:off x="5190996" y="3403952"/>
              <a:ext cx="895800" cy="48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chemeClr val="lt1"/>
                  </a:solidFill>
                  <a:latin typeface="Roboto"/>
                  <a:ea typeface="Roboto"/>
                  <a:cs typeface="Roboto"/>
                  <a:sym typeface="Roboto"/>
                </a:rPr>
                <a:t>       IR</a:t>
              </a:r>
              <a:endParaRPr sz="900" b="1">
                <a:solidFill>
                  <a:schemeClr val="lt1"/>
                </a:solidFill>
                <a:latin typeface="Roboto"/>
                <a:ea typeface="Roboto"/>
                <a:cs typeface="Roboto"/>
                <a:sym typeface="Roboto"/>
              </a:endParaRPr>
            </a:p>
            <a:p>
              <a:pPr marL="0" lvl="0" indent="0" algn="l" rtl="0">
                <a:spcBef>
                  <a:spcPts val="0"/>
                </a:spcBef>
                <a:spcAft>
                  <a:spcPts val="0"/>
                </a:spcAft>
                <a:buNone/>
              </a:pPr>
              <a:r>
                <a:rPr lang="en-US" sz="900" b="1">
                  <a:solidFill>
                    <a:schemeClr val="lt1"/>
                  </a:solidFill>
                  <a:latin typeface="Roboto"/>
                  <a:ea typeface="Roboto"/>
                  <a:cs typeface="Roboto"/>
                  <a:sym typeface="Roboto"/>
                </a:rPr>
                <a:t> Receiver</a:t>
              </a:r>
              <a:endParaRPr sz="900" b="1">
                <a:solidFill>
                  <a:schemeClr val="lt1"/>
                </a:solidFill>
                <a:latin typeface="Roboto"/>
                <a:ea typeface="Roboto"/>
                <a:cs typeface="Roboto"/>
                <a:sym typeface="Roboto"/>
              </a:endParaRPr>
            </a:p>
          </p:txBody>
        </p:sp>
      </p:grpSp>
      <p:sp>
        <p:nvSpPr>
          <p:cNvPr id="17" name="Google Shape;215;p18">
            <a:extLst>
              <a:ext uri="{FF2B5EF4-FFF2-40B4-BE49-F238E27FC236}">
                <a16:creationId xmlns:a16="http://schemas.microsoft.com/office/drawing/2014/main" id="{1324EDB2-BF83-2F3E-35D5-81B0C1A78D1C}"/>
              </a:ext>
            </a:extLst>
          </p:cNvPr>
          <p:cNvSpPr txBox="1"/>
          <p:nvPr/>
        </p:nvSpPr>
        <p:spPr>
          <a:xfrm>
            <a:off x="6038780" y="4468576"/>
            <a:ext cx="324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44546A"/>
                </a:solidFill>
                <a:latin typeface="Roboto"/>
                <a:ea typeface="Roboto"/>
                <a:cs typeface="Roboto"/>
                <a:sym typeface="Roboto"/>
              </a:rPr>
              <a:t>CAT6 cable : RS485 + 12VDC</a:t>
            </a:r>
            <a:endParaRPr b="1">
              <a:solidFill>
                <a:srgbClr val="44546A"/>
              </a:solidFill>
              <a:latin typeface="Roboto"/>
              <a:ea typeface="Roboto"/>
              <a:cs typeface="Roboto"/>
              <a:sym typeface="Roboto"/>
            </a:endParaRPr>
          </a:p>
        </p:txBody>
      </p:sp>
      <p:sp>
        <p:nvSpPr>
          <p:cNvPr id="18" name="Google Shape;216;p18">
            <a:extLst>
              <a:ext uri="{FF2B5EF4-FFF2-40B4-BE49-F238E27FC236}">
                <a16:creationId xmlns:a16="http://schemas.microsoft.com/office/drawing/2014/main" id="{E5C82CCD-08A1-A5AE-7E2B-59048F8DFAB7}"/>
              </a:ext>
            </a:extLst>
          </p:cNvPr>
          <p:cNvSpPr txBox="1"/>
          <p:nvPr/>
        </p:nvSpPr>
        <p:spPr>
          <a:xfrm>
            <a:off x="977480" y="3964476"/>
            <a:ext cx="18324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D29500"/>
                </a:solidFill>
                <a:latin typeface="Roboto"/>
                <a:ea typeface="Roboto"/>
                <a:cs typeface="Roboto"/>
                <a:sym typeface="Roboto"/>
              </a:rPr>
              <a:t>Data Concentrator</a:t>
            </a:r>
            <a:endParaRPr sz="1300" b="1">
              <a:solidFill>
                <a:srgbClr val="D29500"/>
              </a:solidFill>
              <a:latin typeface="Roboto"/>
              <a:ea typeface="Roboto"/>
              <a:cs typeface="Roboto"/>
              <a:sym typeface="Roboto"/>
            </a:endParaRPr>
          </a:p>
          <a:p>
            <a:pPr marL="0" lvl="0" indent="0" algn="l" rtl="0">
              <a:spcBef>
                <a:spcPts val="0"/>
              </a:spcBef>
              <a:spcAft>
                <a:spcPts val="0"/>
              </a:spcAft>
              <a:buNone/>
            </a:pPr>
            <a:r>
              <a:rPr lang="en-US" sz="1000" b="1" i="1">
                <a:solidFill>
                  <a:srgbClr val="888888"/>
                </a:solidFill>
                <a:latin typeface="Roboto"/>
                <a:ea typeface="Roboto"/>
                <a:cs typeface="Roboto"/>
                <a:sym typeface="Roboto"/>
              </a:rPr>
              <a:t>with / without HMI</a:t>
            </a:r>
            <a:endParaRPr sz="1000" b="1" i="1">
              <a:solidFill>
                <a:srgbClr val="888888"/>
              </a:solidFill>
              <a:latin typeface="Roboto"/>
              <a:ea typeface="Roboto"/>
              <a:cs typeface="Roboto"/>
              <a:sym typeface="Roboto"/>
            </a:endParaRPr>
          </a:p>
          <a:p>
            <a:pPr marL="0" lvl="0" indent="0" algn="l" rtl="0">
              <a:spcBef>
                <a:spcPts val="0"/>
              </a:spcBef>
              <a:spcAft>
                <a:spcPts val="0"/>
              </a:spcAft>
              <a:buNone/>
            </a:pPr>
            <a:endParaRPr sz="1000" i="1">
              <a:solidFill>
                <a:srgbClr val="888888"/>
              </a:solidFill>
              <a:latin typeface="Roboto"/>
              <a:ea typeface="Roboto"/>
              <a:cs typeface="Roboto"/>
              <a:sym typeface="Roboto"/>
            </a:endParaRPr>
          </a:p>
          <a:p>
            <a:pPr marL="0" lvl="0" indent="0" algn="l" rtl="0">
              <a:spcBef>
                <a:spcPts val="0"/>
              </a:spcBef>
              <a:spcAft>
                <a:spcPts val="0"/>
              </a:spcAft>
              <a:buNone/>
            </a:pPr>
            <a:r>
              <a:rPr lang="en-US" sz="1000" i="1">
                <a:solidFill>
                  <a:srgbClr val="888888"/>
                </a:solidFill>
                <a:latin typeface="Roboto"/>
                <a:ea typeface="Roboto"/>
                <a:cs typeface="Roboto"/>
                <a:sym typeface="Roboto"/>
              </a:rPr>
              <a:t>LAN or WIFI connection</a:t>
            </a:r>
            <a:endParaRPr sz="1000" i="1">
              <a:solidFill>
                <a:srgbClr val="888888"/>
              </a:solidFill>
              <a:latin typeface="Roboto"/>
              <a:ea typeface="Roboto"/>
              <a:cs typeface="Roboto"/>
              <a:sym typeface="Roboto"/>
            </a:endParaRPr>
          </a:p>
          <a:p>
            <a:pPr marL="0" lvl="0" indent="0" algn="l" rtl="0">
              <a:spcBef>
                <a:spcPts val="0"/>
              </a:spcBef>
              <a:spcAft>
                <a:spcPts val="0"/>
              </a:spcAft>
              <a:buNone/>
            </a:pPr>
            <a:r>
              <a:rPr lang="en-US" sz="1000" i="1">
                <a:solidFill>
                  <a:srgbClr val="888888"/>
                </a:solidFill>
                <a:latin typeface="Roboto"/>
                <a:ea typeface="Roboto"/>
                <a:cs typeface="Roboto"/>
                <a:sym typeface="Roboto"/>
              </a:rPr>
              <a:t>IEC61850 / DNP3 / MODBUS or REST API</a:t>
            </a:r>
            <a:endParaRPr sz="1000" i="1">
              <a:solidFill>
                <a:srgbClr val="888888"/>
              </a:solidFill>
              <a:latin typeface="Roboto"/>
              <a:ea typeface="Roboto"/>
              <a:cs typeface="Roboto"/>
              <a:sym typeface="Roboto"/>
            </a:endParaRPr>
          </a:p>
        </p:txBody>
      </p:sp>
      <p:sp>
        <p:nvSpPr>
          <p:cNvPr id="19" name="Google Shape;217;p18">
            <a:extLst>
              <a:ext uri="{FF2B5EF4-FFF2-40B4-BE49-F238E27FC236}">
                <a16:creationId xmlns:a16="http://schemas.microsoft.com/office/drawing/2014/main" id="{7AB1DF72-4E2F-8E56-E98E-1EC290660B55}"/>
              </a:ext>
            </a:extLst>
          </p:cNvPr>
          <p:cNvSpPr/>
          <p:nvPr/>
        </p:nvSpPr>
        <p:spPr>
          <a:xfrm>
            <a:off x="1642205" y="3574701"/>
            <a:ext cx="2201917" cy="438383"/>
          </a:xfrm>
          <a:custGeom>
            <a:avLst/>
            <a:gdLst/>
            <a:ahLst/>
            <a:cxnLst/>
            <a:rect l="l" t="t" r="r" b="b"/>
            <a:pathLst>
              <a:path w="89682" h="55212" extrusionOk="0">
                <a:moveTo>
                  <a:pt x="0" y="4835"/>
                </a:moveTo>
                <a:cubicBezTo>
                  <a:pt x="1942" y="9488"/>
                  <a:pt x="4177" y="24362"/>
                  <a:pt x="11650" y="32751"/>
                </a:cubicBezTo>
                <a:cubicBezTo>
                  <a:pt x="19124" y="41140"/>
                  <a:pt x="33338" y="55831"/>
                  <a:pt x="44841" y="55171"/>
                </a:cubicBezTo>
                <a:cubicBezTo>
                  <a:pt x="56344" y="54512"/>
                  <a:pt x="73197" y="37989"/>
                  <a:pt x="80670" y="28794"/>
                </a:cubicBezTo>
                <a:cubicBezTo>
                  <a:pt x="88144" y="19599"/>
                  <a:pt x="88180" y="4799"/>
                  <a:pt x="89682" y="0"/>
                </a:cubicBezTo>
              </a:path>
            </a:pathLst>
          </a:custGeom>
          <a:noFill/>
          <a:ln w="38100" cap="flat" cmpd="sng">
            <a:solidFill>
              <a:srgbClr val="595959"/>
            </a:solidFill>
            <a:prstDash val="solid"/>
            <a:round/>
            <a:headEnd type="none" w="med" len="med"/>
            <a:tailEnd type="none" w="med" len="med"/>
          </a:ln>
        </p:spPr>
        <p:txBody>
          <a:bodyPr/>
          <a:lstStyle/>
          <a:p>
            <a:endParaRPr lang="en-GB"/>
          </a:p>
        </p:txBody>
      </p:sp>
      <p:pic>
        <p:nvPicPr>
          <p:cNvPr id="20" name="Google Shape;218;p18">
            <a:extLst>
              <a:ext uri="{FF2B5EF4-FFF2-40B4-BE49-F238E27FC236}">
                <a16:creationId xmlns:a16="http://schemas.microsoft.com/office/drawing/2014/main" id="{8EA73669-30D8-FF8D-8C74-5625F4F6FE6D}"/>
              </a:ext>
            </a:extLst>
          </p:cNvPr>
          <p:cNvPicPr preferRelativeResize="0"/>
          <p:nvPr/>
        </p:nvPicPr>
        <p:blipFill>
          <a:blip r:embed="rId4">
            <a:alphaModFix/>
          </a:blip>
          <a:stretch>
            <a:fillRect/>
          </a:stretch>
        </p:blipFill>
        <p:spPr>
          <a:xfrm>
            <a:off x="977480" y="2317776"/>
            <a:ext cx="1376675" cy="1478650"/>
          </a:xfrm>
          <a:prstGeom prst="rect">
            <a:avLst/>
          </a:prstGeom>
          <a:noFill/>
          <a:ln>
            <a:noFill/>
          </a:ln>
        </p:spPr>
      </p:pic>
      <p:grpSp>
        <p:nvGrpSpPr>
          <p:cNvPr id="21" name="Google Shape;219;p18">
            <a:extLst>
              <a:ext uri="{FF2B5EF4-FFF2-40B4-BE49-F238E27FC236}">
                <a16:creationId xmlns:a16="http://schemas.microsoft.com/office/drawing/2014/main" id="{2DBD485A-8F82-FCEB-0DB8-3E3CFDEF49ED}"/>
              </a:ext>
            </a:extLst>
          </p:cNvPr>
          <p:cNvGrpSpPr/>
          <p:nvPr/>
        </p:nvGrpSpPr>
        <p:grpSpPr>
          <a:xfrm>
            <a:off x="3793831" y="2476754"/>
            <a:ext cx="1647238" cy="1160468"/>
            <a:chOff x="4590730" y="2992879"/>
            <a:chExt cx="1722331" cy="1213371"/>
          </a:xfrm>
        </p:grpSpPr>
        <p:sp>
          <p:nvSpPr>
            <p:cNvPr id="22" name="Google Shape;220;p18">
              <a:extLst>
                <a:ext uri="{FF2B5EF4-FFF2-40B4-BE49-F238E27FC236}">
                  <a16:creationId xmlns:a16="http://schemas.microsoft.com/office/drawing/2014/main" id="{192E0526-A8EA-4B3A-32A4-DCA92894A033}"/>
                </a:ext>
              </a:extLst>
            </p:cNvPr>
            <p:cNvSpPr txBox="1"/>
            <p:nvPr/>
          </p:nvSpPr>
          <p:spPr>
            <a:xfrm rot="-5400000">
              <a:off x="4384180" y="3517000"/>
              <a:ext cx="895800" cy="48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chemeClr val="lt1"/>
                  </a:solidFill>
                  <a:latin typeface="Roboto"/>
                  <a:ea typeface="Roboto"/>
                  <a:cs typeface="Roboto"/>
                  <a:sym typeface="Roboto"/>
                </a:rPr>
                <a:t>   DIN Receiver</a:t>
              </a:r>
              <a:endParaRPr sz="900" b="1">
                <a:solidFill>
                  <a:schemeClr val="lt1"/>
                </a:solidFill>
                <a:latin typeface="Roboto"/>
                <a:ea typeface="Roboto"/>
                <a:cs typeface="Roboto"/>
                <a:sym typeface="Roboto"/>
              </a:endParaRPr>
            </a:p>
          </p:txBody>
        </p:sp>
        <p:sp>
          <p:nvSpPr>
            <p:cNvPr id="23" name="Google Shape;221;p18">
              <a:extLst>
                <a:ext uri="{FF2B5EF4-FFF2-40B4-BE49-F238E27FC236}">
                  <a16:creationId xmlns:a16="http://schemas.microsoft.com/office/drawing/2014/main" id="{470314C0-1C4A-7F0F-506B-D6F6E517ACDC}"/>
                </a:ext>
              </a:extLst>
            </p:cNvPr>
            <p:cNvSpPr txBox="1"/>
            <p:nvPr/>
          </p:nvSpPr>
          <p:spPr>
            <a:xfrm>
              <a:off x="5417262" y="2992879"/>
              <a:ext cx="895800" cy="48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dirty="0">
                  <a:solidFill>
                    <a:schemeClr val="accent1"/>
                  </a:solidFill>
                  <a:latin typeface="Roboto"/>
                  <a:ea typeface="Roboto"/>
                  <a:cs typeface="Roboto"/>
                  <a:sym typeface="Roboto"/>
                </a:rPr>
                <a:t>       IR</a:t>
              </a:r>
              <a:endParaRPr sz="900" b="1" dirty="0">
                <a:solidFill>
                  <a:schemeClr val="accent1"/>
                </a:solidFill>
                <a:latin typeface="Roboto"/>
                <a:ea typeface="Roboto"/>
                <a:cs typeface="Roboto"/>
                <a:sym typeface="Roboto"/>
              </a:endParaRPr>
            </a:p>
            <a:p>
              <a:pPr marL="0" lvl="0" indent="0" algn="l" rtl="0">
                <a:spcBef>
                  <a:spcPts val="0"/>
                </a:spcBef>
                <a:spcAft>
                  <a:spcPts val="0"/>
                </a:spcAft>
                <a:buNone/>
              </a:pPr>
              <a:r>
                <a:rPr lang="en-US" sz="900" b="1" dirty="0">
                  <a:solidFill>
                    <a:schemeClr val="accent1"/>
                  </a:solidFill>
                  <a:latin typeface="Roboto"/>
                  <a:ea typeface="Roboto"/>
                  <a:cs typeface="Roboto"/>
                  <a:sym typeface="Roboto"/>
                </a:rPr>
                <a:t> Receiver</a:t>
              </a:r>
              <a:endParaRPr sz="900" b="1" dirty="0">
                <a:solidFill>
                  <a:schemeClr val="accent1"/>
                </a:solidFill>
                <a:latin typeface="Roboto"/>
                <a:ea typeface="Roboto"/>
                <a:cs typeface="Roboto"/>
                <a:sym typeface="Roboto"/>
              </a:endParaRPr>
            </a:p>
          </p:txBody>
        </p:sp>
      </p:grpSp>
      <p:sp>
        <p:nvSpPr>
          <p:cNvPr id="24" name="Google Shape;222;p18">
            <a:extLst>
              <a:ext uri="{FF2B5EF4-FFF2-40B4-BE49-F238E27FC236}">
                <a16:creationId xmlns:a16="http://schemas.microsoft.com/office/drawing/2014/main" id="{F8D4D38D-0B9D-8B8B-226C-6D13B2AFD5DB}"/>
              </a:ext>
            </a:extLst>
          </p:cNvPr>
          <p:cNvSpPr/>
          <p:nvPr/>
        </p:nvSpPr>
        <p:spPr>
          <a:xfrm rot="10795863">
            <a:off x="1043880" y="1892649"/>
            <a:ext cx="249300" cy="244200"/>
          </a:xfrm>
          <a:prstGeom prst="leftArrow">
            <a:avLst>
              <a:gd name="adj1" fmla="val 50000"/>
              <a:gd name="adj2" fmla="val 50000"/>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p18">
            <a:extLst>
              <a:ext uri="{FF2B5EF4-FFF2-40B4-BE49-F238E27FC236}">
                <a16:creationId xmlns:a16="http://schemas.microsoft.com/office/drawing/2014/main" id="{508BB6D6-59A9-96F4-F1FD-28602EA28B96}"/>
              </a:ext>
            </a:extLst>
          </p:cNvPr>
          <p:cNvSpPr txBox="1"/>
          <p:nvPr/>
        </p:nvSpPr>
        <p:spPr>
          <a:xfrm>
            <a:off x="1307968" y="1783901"/>
            <a:ext cx="1034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rgbClr val="888888"/>
                </a:solidFill>
                <a:latin typeface="Roboto"/>
                <a:ea typeface="Roboto"/>
                <a:cs typeface="Roboto"/>
                <a:sym typeface="Roboto"/>
              </a:rPr>
              <a:t>Communication with upper level</a:t>
            </a:r>
            <a:endParaRPr sz="900" b="1">
              <a:solidFill>
                <a:srgbClr val="888888"/>
              </a:solidFill>
              <a:latin typeface="Roboto"/>
              <a:ea typeface="Roboto"/>
              <a:cs typeface="Roboto"/>
              <a:sym typeface="Roboto"/>
            </a:endParaRPr>
          </a:p>
        </p:txBody>
      </p:sp>
      <p:grpSp>
        <p:nvGrpSpPr>
          <p:cNvPr id="26" name="Google Shape;224;p18">
            <a:extLst>
              <a:ext uri="{FF2B5EF4-FFF2-40B4-BE49-F238E27FC236}">
                <a16:creationId xmlns:a16="http://schemas.microsoft.com/office/drawing/2014/main" id="{B5377D3B-1C94-BF82-F211-A7F38FDB51F7}"/>
              </a:ext>
            </a:extLst>
          </p:cNvPr>
          <p:cNvGrpSpPr/>
          <p:nvPr/>
        </p:nvGrpSpPr>
        <p:grpSpPr>
          <a:xfrm>
            <a:off x="5425041" y="2629053"/>
            <a:ext cx="1409175" cy="1298377"/>
            <a:chOff x="354200" y="2478375"/>
            <a:chExt cx="3566630" cy="3023700"/>
          </a:xfrm>
        </p:grpSpPr>
        <p:pic>
          <p:nvPicPr>
            <p:cNvPr id="27" name="Google Shape;225;p18">
              <a:extLst>
                <a:ext uri="{FF2B5EF4-FFF2-40B4-BE49-F238E27FC236}">
                  <a16:creationId xmlns:a16="http://schemas.microsoft.com/office/drawing/2014/main" id="{8BED409C-F12B-0B86-5DF3-A54C39D1248E}"/>
                </a:ext>
              </a:extLst>
            </p:cNvPr>
            <p:cNvPicPr preferRelativeResize="0"/>
            <p:nvPr/>
          </p:nvPicPr>
          <p:blipFill rotWithShape="1">
            <a:blip r:embed="rId5">
              <a:alphaModFix/>
            </a:blip>
            <a:srcRect r="56028"/>
            <a:stretch/>
          </p:blipFill>
          <p:spPr>
            <a:xfrm>
              <a:off x="354200" y="2478375"/>
              <a:ext cx="2363702" cy="3023700"/>
            </a:xfrm>
            <a:prstGeom prst="rect">
              <a:avLst/>
            </a:prstGeom>
            <a:noFill/>
            <a:ln>
              <a:noFill/>
            </a:ln>
          </p:spPr>
        </p:pic>
        <p:sp>
          <p:nvSpPr>
            <p:cNvPr id="28" name="Google Shape;226;p18">
              <a:extLst>
                <a:ext uri="{FF2B5EF4-FFF2-40B4-BE49-F238E27FC236}">
                  <a16:creationId xmlns:a16="http://schemas.microsoft.com/office/drawing/2014/main" id="{3971A24E-1F31-A36E-3FB4-358FE0A8FCC3}"/>
                </a:ext>
              </a:extLst>
            </p:cNvPr>
            <p:cNvSpPr/>
            <p:nvPr/>
          </p:nvSpPr>
          <p:spPr>
            <a:xfrm>
              <a:off x="1390055" y="2631938"/>
              <a:ext cx="2530775" cy="1160625"/>
            </a:xfrm>
            <a:custGeom>
              <a:avLst/>
              <a:gdLst/>
              <a:ahLst/>
              <a:cxnLst/>
              <a:rect l="l" t="t" r="r" b="b"/>
              <a:pathLst>
                <a:path w="101231" h="46425" extrusionOk="0">
                  <a:moveTo>
                    <a:pt x="6882" y="22599"/>
                  </a:moveTo>
                  <a:cubicBezTo>
                    <a:pt x="6120" y="19136"/>
                    <a:pt x="-4548" y="4589"/>
                    <a:pt x="2310" y="1818"/>
                  </a:cubicBezTo>
                  <a:cubicBezTo>
                    <a:pt x="9168" y="-953"/>
                    <a:pt x="35838" y="-953"/>
                    <a:pt x="48030" y="5974"/>
                  </a:cubicBezTo>
                  <a:cubicBezTo>
                    <a:pt x="60222" y="12901"/>
                    <a:pt x="66595" y="37077"/>
                    <a:pt x="75462" y="43381"/>
                  </a:cubicBezTo>
                  <a:cubicBezTo>
                    <a:pt x="84329" y="49685"/>
                    <a:pt x="96936" y="43728"/>
                    <a:pt x="101231" y="43797"/>
                  </a:cubicBezTo>
                </a:path>
              </a:pathLst>
            </a:custGeom>
            <a:noFill/>
            <a:ln w="38100" cap="flat" cmpd="sng">
              <a:solidFill>
                <a:srgbClr val="000000"/>
              </a:solidFill>
              <a:prstDash val="solid"/>
              <a:round/>
              <a:headEnd type="none" w="med" len="med"/>
              <a:tailEnd type="none" w="med" len="med"/>
            </a:ln>
          </p:spPr>
          <p:txBody>
            <a:bodyPr/>
            <a:lstStyle/>
            <a:p>
              <a:endParaRPr lang="en-GB"/>
            </a:p>
          </p:txBody>
        </p:sp>
      </p:grpSp>
      <p:grpSp>
        <p:nvGrpSpPr>
          <p:cNvPr id="29" name="Google Shape;227;p18">
            <a:extLst>
              <a:ext uri="{FF2B5EF4-FFF2-40B4-BE49-F238E27FC236}">
                <a16:creationId xmlns:a16="http://schemas.microsoft.com/office/drawing/2014/main" id="{25F88BBF-633F-9B3D-5AEE-32CBA07A39B5}"/>
              </a:ext>
            </a:extLst>
          </p:cNvPr>
          <p:cNvGrpSpPr/>
          <p:nvPr/>
        </p:nvGrpSpPr>
        <p:grpSpPr>
          <a:xfrm>
            <a:off x="8168241" y="2629053"/>
            <a:ext cx="1409175" cy="1298377"/>
            <a:chOff x="354200" y="2478375"/>
            <a:chExt cx="3566630" cy="3023700"/>
          </a:xfrm>
        </p:grpSpPr>
        <p:pic>
          <p:nvPicPr>
            <p:cNvPr id="30" name="Google Shape;228;p18">
              <a:extLst>
                <a:ext uri="{FF2B5EF4-FFF2-40B4-BE49-F238E27FC236}">
                  <a16:creationId xmlns:a16="http://schemas.microsoft.com/office/drawing/2014/main" id="{D256B941-9CA0-736E-BD15-BD15C326E4E8}"/>
                </a:ext>
              </a:extLst>
            </p:cNvPr>
            <p:cNvPicPr preferRelativeResize="0"/>
            <p:nvPr/>
          </p:nvPicPr>
          <p:blipFill rotWithShape="1">
            <a:blip r:embed="rId5">
              <a:alphaModFix/>
            </a:blip>
            <a:srcRect r="56028"/>
            <a:stretch/>
          </p:blipFill>
          <p:spPr>
            <a:xfrm>
              <a:off x="354200" y="2478375"/>
              <a:ext cx="2363702" cy="3023700"/>
            </a:xfrm>
            <a:prstGeom prst="rect">
              <a:avLst/>
            </a:prstGeom>
            <a:noFill/>
            <a:ln>
              <a:noFill/>
            </a:ln>
          </p:spPr>
        </p:pic>
        <p:sp>
          <p:nvSpPr>
            <p:cNvPr id="31" name="Google Shape;229;p18">
              <a:extLst>
                <a:ext uri="{FF2B5EF4-FFF2-40B4-BE49-F238E27FC236}">
                  <a16:creationId xmlns:a16="http://schemas.microsoft.com/office/drawing/2014/main" id="{48B94412-E914-FDDC-14F9-4E5311666198}"/>
                </a:ext>
              </a:extLst>
            </p:cNvPr>
            <p:cNvSpPr/>
            <p:nvPr/>
          </p:nvSpPr>
          <p:spPr>
            <a:xfrm>
              <a:off x="1390055" y="2631938"/>
              <a:ext cx="2530775" cy="1160625"/>
            </a:xfrm>
            <a:custGeom>
              <a:avLst/>
              <a:gdLst/>
              <a:ahLst/>
              <a:cxnLst/>
              <a:rect l="l" t="t" r="r" b="b"/>
              <a:pathLst>
                <a:path w="101231" h="46425" extrusionOk="0">
                  <a:moveTo>
                    <a:pt x="6882" y="22599"/>
                  </a:moveTo>
                  <a:cubicBezTo>
                    <a:pt x="6120" y="19136"/>
                    <a:pt x="-4548" y="4589"/>
                    <a:pt x="2310" y="1818"/>
                  </a:cubicBezTo>
                  <a:cubicBezTo>
                    <a:pt x="9168" y="-953"/>
                    <a:pt x="35838" y="-953"/>
                    <a:pt x="48030" y="5974"/>
                  </a:cubicBezTo>
                  <a:cubicBezTo>
                    <a:pt x="60222" y="12901"/>
                    <a:pt x="66595" y="37077"/>
                    <a:pt x="75462" y="43381"/>
                  </a:cubicBezTo>
                  <a:cubicBezTo>
                    <a:pt x="84329" y="49685"/>
                    <a:pt x="96936" y="43728"/>
                    <a:pt x="101231" y="43797"/>
                  </a:cubicBezTo>
                </a:path>
              </a:pathLst>
            </a:custGeom>
            <a:noFill/>
            <a:ln w="38100" cap="flat" cmpd="sng">
              <a:solidFill>
                <a:srgbClr val="000000"/>
              </a:solidFill>
              <a:prstDash val="solid"/>
              <a:round/>
              <a:headEnd type="none" w="med" len="med"/>
              <a:tailEnd type="none" w="med" len="med"/>
            </a:ln>
          </p:spPr>
          <p:txBody>
            <a:bodyPr/>
            <a:lstStyle/>
            <a:p>
              <a:endParaRPr lang="en-GB"/>
            </a:p>
          </p:txBody>
        </p:sp>
      </p:grpSp>
      <p:pic>
        <p:nvPicPr>
          <p:cNvPr id="32" name="Google Shape;230;p18">
            <a:extLst>
              <a:ext uri="{FF2B5EF4-FFF2-40B4-BE49-F238E27FC236}">
                <a16:creationId xmlns:a16="http://schemas.microsoft.com/office/drawing/2014/main" id="{BA3A521D-0A7F-1395-1753-229B206D5BB8}"/>
              </a:ext>
            </a:extLst>
          </p:cNvPr>
          <p:cNvPicPr preferRelativeResize="0"/>
          <p:nvPr/>
        </p:nvPicPr>
        <p:blipFill>
          <a:blip r:embed="rId2">
            <a:alphaModFix/>
          </a:blip>
          <a:stretch>
            <a:fillRect/>
          </a:stretch>
        </p:blipFill>
        <p:spPr>
          <a:xfrm>
            <a:off x="4477815" y="2870976"/>
            <a:ext cx="961498" cy="540845"/>
          </a:xfrm>
          <a:prstGeom prst="rect">
            <a:avLst/>
          </a:prstGeom>
          <a:noFill/>
          <a:ln>
            <a:noFill/>
          </a:ln>
        </p:spPr>
      </p:pic>
      <p:grpSp>
        <p:nvGrpSpPr>
          <p:cNvPr id="33" name="Google Shape;231;p18">
            <a:extLst>
              <a:ext uri="{FF2B5EF4-FFF2-40B4-BE49-F238E27FC236}">
                <a16:creationId xmlns:a16="http://schemas.microsoft.com/office/drawing/2014/main" id="{ED4B06E4-9316-F172-BDB8-55FC148A52CF}"/>
              </a:ext>
            </a:extLst>
          </p:cNvPr>
          <p:cNvGrpSpPr/>
          <p:nvPr/>
        </p:nvGrpSpPr>
        <p:grpSpPr>
          <a:xfrm>
            <a:off x="3367641" y="2629053"/>
            <a:ext cx="1409175" cy="1298377"/>
            <a:chOff x="354200" y="2478375"/>
            <a:chExt cx="3566630" cy="3023700"/>
          </a:xfrm>
        </p:grpSpPr>
        <p:pic>
          <p:nvPicPr>
            <p:cNvPr id="34" name="Google Shape;232;p18">
              <a:extLst>
                <a:ext uri="{FF2B5EF4-FFF2-40B4-BE49-F238E27FC236}">
                  <a16:creationId xmlns:a16="http://schemas.microsoft.com/office/drawing/2014/main" id="{7A92E12B-4A2A-17D3-A5D6-9D4A0270B7FA}"/>
                </a:ext>
              </a:extLst>
            </p:cNvPr>
            <p:cNvPicPr preferRelativeResize="0"/>
            <p:nvPr/>
          </p:nvPicPr>
          <p:blipFill rotWithShape="1">
            <a:blip r:embed="rId5">
              <a:alphaModFix/>
            </a:blip>
            <a:srcRect r="56028"/>
            <a:stretch/>
          </p:blipFill>
          <p:spPr>
            <a:xfrm>
              <a:off x="354200" y="2478375"/>
              <a:ext cx="2363702" cy="3023700"/>
            </a:xfrm>
            <a:prstGeom prst="rect">
              <a:avLst/>
            </a:prstGeom>
            <a:noFill/>
            <a:ln>
              <a:noFill/>
            </a:ln>
          </p:spPr>
        </p:pic>
        <p:sp>
          <p:nvSpPr>
            <p:cNvPr id="35" name="Google Shape;233;p18">
              <a:extLst>
                <a:ext uri="{FF2B5EF4-FFF2-40B4-BE49-F238E27FC236}">
                  <a16:creationId xmlns:a16="http://schemas.microsoft.com/office/drawing/2014/main" id="{20C35221-1FED-9A60-F644-C1B28E2D7BD3}"/>
                </a:ext>
              </a:extLst>
            </p:cNvPr>
            <p:cNvSpPr/>
            <p:nvPr/>
          </p:nvSpPr>
          <p:spPr>
            <a:xfrm>
              <a:off x="1390055" y="2631938"/>
              <a:ext cx="2530775" cy="1160625"/>
            </a:xfrm>
            <a:custGeom>
              <a:avLst/>
              <a:gdLst/>
              <a:ahLst/>
              <a:cxnLst/>
              <a:rect l="l" t="t" r="r" b="b"/>
              <a:pathLst>
                <a:path w="101231" h="46425" extrusionOk="0">
                  <a:moveTo>
                    <a:pt x="6882" y="22599"/>
                  </a:moveTo>
                  <a:cubicBezTo>
                    <a:pt x="6120" y="19136"/>
                    <a:pt x="-4548" y="4589"/>
                    <a:pt x="2310" y="1818"/>
                  </a:cubicBezTo>
                  <a:cubicBezTo>
                    <a:pt x="9168" y="-953"/>
                    <a:pt x="35838" y="-953"/>
                    <a:pt x="48030" y="5974"/>
                  </a:cubicBezTo>
                  <a:cubicBezTo>
                    <a:pt x="60222" y="12901"/>
                    <a:pt x="66595" y="37077"/>
                    <a:pt x="75462" y="43381"/>
                  </a:cubicBezTo>
                  <a:cubicBezTo>
                    <a:pt x="84329" y="49685"/>
                    <a:pt x="96936" y="43728"/>
                    <a:pt x="101231" y="43797"/>
                  </a:cubicBezTo>
                </a:path>
              </a:pathLst>
            </a:custGeom>
            <a:noFill/>
            <a:ln w="38100" cap="flat" cmpd="sng">
              <a:solidFill>
                <a:srgbClr val="000000"/>
              </a:solidFill>
              <a:prstDash val="solid"/>
              <a:round/>
              <a:headEnd type="none" w="med" len="med"/>
              <a:tailEnd type="none" w="med" len="med"/>
            </a:ln>
          </p:spPr>
          <p:txBody>
            <a:bodyPr/>
            <a:lstStyle/>
            <a:p>
              <a:endParaRPr lang="en-GB"/>
            </a:p>
          </p:txBody>
        </p:sp>
      </p:grpSp>
      <p:sp>
        <p:nvSpPr>
          <p:cNvPr id="2" name="Google Shape;221;p18">
            <a:extLst>
              <a:ext uri="{FF2B5EF4-FFF2-40B4-BE49-F238E27FC236}">
                <a16:creationId xmlns:a16="http://schemas.microsoft.com/office/drawing/2014/main" id="{0DE25F51-2678-F1A7-35BE-30A09F8368AA}"/>
              </a:ext>
            </a:extLst>
          </p:cNvPr>
          <p:cNvSpPr txBox="1"/>
          <p:nvPr/>
        </p:nvSpPr>
        <p:spPr>
          <a:xfrm>
            <a:off x="9494064" y="2484287"/>
            <a:ext cx="856743" cy="4616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dirty="0">
                <a:solidFill>
                  <a:schemeClr val="accent1"/>
                </a:solidFill>
                <a:latin typeface="Roboto"/>
                <a:ea typeface="Roboto"/>
                <a:cs typeface="Roboto"/>
                <a:sym typeface="Roboto"/>
              </a:rPr>
              <a:t>       IR</a:t>
            </a:r>
            <a:endParaRPr sz="900" b="1" dirty="0">
              <a:solidFill>
                <a:schemeClr val="accent1"/>
              </a:solidFill>
              <a:latin typeface="Roboto"/>
              <a:ea typeface="Roboto"/>
              <a:cs typeface="Roboto"/>
              <a:sym typeface="Roboto"/>
            </a:endParaRPr>
          </a:p>
          <a:p>
            <a:pPr marL="0" lvl="0" indent="0" algn="l" rtl="0">
              <a:spcBef>
                <a:spcPts val="0"/>
              </a:spcBef>
              <a:spcAft>
                <a:spcPts val="0"/>
              </a:spcAft>
              <a:buNone/>
            </a:pPr>
            <a:r>
              <a:rPr lang="en-US" sz="900" b="1" dirty="0">
                <a:solidFill>
                  <a:schemeClr val="accent1"/>
                </a:solidFill>
                <a:latin typeface="Roboto"/>
                <a:ea typeface="Roboto"/>
                <a:cs typeface="Roboto"/>
                <a:sym typeface="Roboto"/>
              </a:rPr>
              <a:t> Receiver</a:t>
            </a:r>
            <a:endParaRPr sz="900" b="1" dirty="0">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199241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2;p19">
            <a:extLst>
              <a:ext uri="{FF2B5EF4-FFF2-40B4-BE49-F238E27FC236}">
                <a16:creationId xmlns:a16="http://schemas.microsoft.com/office/drawing/2014/main" id="{3CE45561-C53A-A372-8967-20927E34347C}"/>
              </a:ext>
            </a:extLst>
          </p:cNvPr>
          <p:cNvSpPr txBox="1">
            <a:spLocks/>
          </p:cNvSpPr>
          <p:nvPr/>
        </p:nvSpPr>
        <p:spPr>
          <a:xfrm>
            <a:off x="95120" y="121265"/>
            <a:ext cx="10969500" cy="730200"/>
          </a:xfrm>
          <a:prstGeom prst="rect">
            <a:avLst/>
          </a:prstGeom>
          <a:effectLst>
            <a:outerShdw blurRad="71438" dist="28575" dir="1380000" algn="bl" rotWithShape="0">
              <a:srgbClr val="000000">
                <a:alpha val="36000"/>
              </a:srgbClr>
            </a:outerShdw>
          </a:effectLst>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8000"/>
              <a:buFont typeface="Calibri"/>
              <a:buNone/>
            </a:pPr>
            <a:r>
              <a:rPr lang="en-US" sz="3788" b="1" i="1">
                <a:solidFill>
                  <a:srgbClr val="333333"/>
                </a:solidFill>
                <a:latin typeface="Arial"/>
                <a:ea typeface="Arial"/>
                <a:cs typeface="Arial"/>
                <a:sym typeface="Arial"/>
              </a:rPr>
              <a:t>Thermal </a:t>
            </a:r>
            <a:r>
              <a:rPr lang="en-US" sz="3788" b="1" i="1">
                <a:solidFill>
                  <a:srgbClr val="D29500"/>
                </a:solidFill>
                <a:latin typeface="Arial"/>
                <a:ea typeface="Arial"/>
                <a:cs typeface="Arial"/>
                <a:sym typeface="Arial"/>
              </a:rPr>
              <a:t>Watch</a:t>
            </a:r>
            <a:r>
              <a:rPr lang="en-US" sz="3788" b="1" i="1">
                <a:solidFill>
                  <a:srgbClr val="333333"/>
                </a:solidFill>
                <a:latin typeface="Arial"/>
                <a:ea typeface="Arial"/>
                <a:cs typeface="Arial"/>
                <a:sym typeface="Arial"/>
              </a:rPr>
              <a:t> - RECEIVER TWR</a:t>
            </a:r>
            <a:endParaRPr lang="en-US" sz="4170" dirty="0">
              <a:solidFill>
                <a:schemeClr val="dk2"/>
              </a:solidFill>
            </a:endParaRPr>
          </a:p>
        </p:txBody>
      </p:sp>
      <p:pic>
        <p:nvPicPr>
          <p:cNvPr id="5" name="Google Shape;240;p19">
            <a:extLst>
              <a:ext uri="{FF2B5EF4-FFF2-40B4-BE49-F238E27FC236}">
                <a16:creationId xmlns:a16="http://schemas.microsoft.com/office/drawing/2014/main" id="{FBC92FBF-4B18-B3CE-2DCF-C72F08A76E47}"/>
              </a:ext>
            </a:extLst>
          </p:cNvPr>
          <p:cNvPicPr preferRelativeResize="0"/>
          <p:nvPr/>
        </p:nvPicPr>
        <p:blipFill>
          <a:blip r:embed="rId2">
            <a:alphaModFix/>
          </a:blip>
          <a:stretch>
            <a:fillRect/>
          </a:stretch>
        </p:blipFill>
        <p:spPr>
          <a:xfrm>
            <a:off x="8773175" y="2657855"/>
            <a:ext cx="2865600" cy="1611900"/>
          </a:xfrm>
          <a:prstGeom prst="rect">
            <a:avLst/>
          </a:prstGeom>
          <a:noFill/>
          <a:ln>
            <a:noFill/>
          </a:ln>
        </p:spPr>
      </p:pic>
      <p:pic>
        <p:nvPicPr>
          <p:cNvPr id="6" name="Google Shape;241;p19">
            <a:extLst>
              <a:ext uri="{FF2B5EF4-FFF2-40B4-BE49-F238E27FC236}">
                <a16:creationId xmlns:a16="http://schemas.microsoft.com/office/drawing/2014/main" id="{CBA3831B-6CAF-5E82-8D79-9EC6D90374C4}"/>
              </a:ext>
            </a:extLst>
          </p:cNvPr>
          <p:cNvPicPr preferRelativeResize="0"/>
          <p:nvPr/>
        </p:nvPicPr>
        <p:blipFill rotWithShape="1">
          <a:blip r:embed="rId3">
            <a:alphaModFix/>
          </a:blip>
          <a:srcRect l="2598" r="54591"/>
          <a:stretch/>
        </p:blipFill>
        <p:spPr>
          <a:xfrm>
            <a:off x="2754907" y="2177743"/>
            <a:ext cx="2112350" cy="3016351"/>
          </a:xfrm>
          <a:prstGeom prst="rect">
            <a:avLst/>
          </a:prstGeom>
          <a:noFill/>
          <a:ln>
            <a:noFill/>
          </a:ln>
        </p:spPr>
      </p:pic>
      <p:sp>
        <p:nvSpPr>
          <p:cNvPr id="9" name="Google Shape;245;p19">
            <a:extLst>
              <a:ext uri="{FF2B5EF4-FFF2-40B4-BE49-F238E27FC236}">
                <a16:creationId xmlns:a16="http://schemas.microsoft.com/office/drawing/2014/main" id="{7607D93E-4471-446D-28DA-8F72A800085F}"/>
              </a:ext>
            </a:extLst>
          </p:cNvPr>
          <p:cNvSpPr txBox="1"/>
          <p:nvPr/>
        </p:nvSpPr>
        <p:spPr>
          <a:xfrm>
            <a:off x="684400" y="2794668"/>
            <a:ext cx="28656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rgbClr val="333333"/>
                </a:solidFill>
                <a:latin typeface="Roboto Medium"/>
                <a:ea typeface="Roboto Medium"/>
                <a:cs typeface="Roboto Medium"/>
                <a:sym typeface="Roboto Medium"/>
              </a:rPr>
              <a:t>Connection for IR receiver</a:t>
            </a:r>
            <a:endParaRPr sz="1050" b="1" i="1" dirty="0">
              <a:solidFill>
                <a:srgbClr val="888888"/>
              </a:solidFill>
              <a:latin typeface="Roboto"/>
              <a:ea typeface="Roboto"/>
              <a:cs typeface="Roboto"/>
              <a:sym typeface="Roboto"/>
            </a:endParaRPr>
          </a:p>
        </p:txBody>
      </p:sp>
      <p:sp>
        <p:nvSpPr>
          <p:cNvPr id="10" name="Google Shape;246;p19">
            <a:extLst>
              <a:ext uri="{FF2B5EF4-FFF2-40B4-BE49-F238E27FC236}">
                <a16:creationId xmlns:a16="http://schemas.microsoft.com/office/drawing/2014/main" id="{7A1740F3-CF31-FD4E-0E32-795A4821889C}"/>
              </a:ext>
            </a:extLst>
          </p:cNvPr>
          <p:cNvSpPr txBox="1"/>
          <p:nvPr/>
        </p:nvSpPr>
        <p:spPr>
          <a:xfrm>
            <a:off x="709650" y="3747668"/>
            <a:ext cx="237645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rgbClr val="333333"/>
                </a:solidFill>
                <a:latin typeface="Roboto Medium"/>
                <a:ea typeface="Roboto Medium"/>
                <a:cs typeface="Roboto Medium"/>
                <a:sym typeface="Roboto Medium"/>
              </a:rPr>
              <a:t>ON &amp; Communication</a:t>
            </a:r>
            <a:endParaRPr sz="1600" dirty="0">
              <a:solidFill>
                <a:srgbClr val="333333"/>
              </a:solidFill>
              <a:latin typeface="Roboto Medium"/>
              <a:ea typeface="Roboto Medium"/>
              <a:cs typeface="Roboto Medium"/>
              <a:sym typeface="Roboto Medium"/>
            </a:endParaRPr>
          </a:p>
          <a:p>
            <a:pPr marL="0" lvl="0" indent="0" algn="l" rtl="0">
              <a:spcBef>
                <a:spcPts val="0"/>
              </a:spcBef>
              <a:spcAft>
                <a:spcPts val="0"/>
              </a:spcAft>
              <a:buNone/>
            </a:pPr>
            <a:r>
              <a:rPr lang="en-US" sz="1200" i="1" dirty="0">
                <a:solidFill>
                  <a:srgbClr val="D29500"/>
                </a:solidFill>
                <a:latin typeface="Roboto Medium"/>
                <a:ea typeface="Roboto Medium"/>
                <a:cs typeface="Roboto Medium"/>
                <a:sym typeface="Roboto Medium"/>
              </a:rPr>
              <a:t>Green/Yellow  LED indicator</a:t>
            </a:r>
            <a:endParaRPr sz="1200" dirty="0">
              <a:latin typeface="Roboto"/>
              <a:ea typeface="Roboto"/>
              <a:cs typeface="Roboto"/>
              <a:sym typeface="Roboto"/>
            </a:endParaRPr>
          </a:p>
        </p:txBody>
      </p:sp>
      <p:sp>
        <p:nvSpPr>
          <p:cNvPr id="11" name="Google Shape;247;p19">
            <a:extLst>
              <a:ext uri="{FF2B5EF4-FFF2-40B4-BE49-F238E27FC236}">
                <a16:creationId xmlns:a16="http://schemas.microsoft.com/office/drawing/2014/main" id="{CC817D06-5A75-490F-2CCE-905706CF9D22}"/>
              </a:ext>
            </a:extLst>
          </p:cNvPr>
          <p:cNvSpPr txBox="1"/>
          <p:nvPr/>
        </p:nvSpPr>
        <p:spPr>
          <a:xfrm>
            <a:off x="709650" y="4359068"/>
            <a:ext cx="2003700" cy="76941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rgbClr val="333333"/>
                </a:solidFill>
                <a:latin typeface="Roboto Medium"/>
                <a:ea typeface="Roboto Medium"/>
                <a:cs typeface="Roboto Medium"/>
                <a:sym typeface="Roboto Medium"/>
              </a:rPr>
              <a:t>ALARM</a:t>
            </a:r>
            <a:endParaRPr sz="1400" dirty="0">
              <a:solidFill>
                <a:srgbClr val="333333"/>
              </a:solidFill>
              <a:latin typeface="Roboto Medium"/>
              <a:ea typeface="Roboto Medium"/>
              <a:cs typeface="Roboto Medium"/>
              <a:sym typeface="Roboto Medium"/>
            </a:endParaRPr>
          </a:p>
          <a:p>
            <a:pPr marL="0" lvl="0" indent="0" algn="l" rtl="0">
              <a:spcBef>
                <a:spcPts val="0"/>
              </a:spcBef>
              <a:spcAft>
                <a:spcPts val="0"/>
              </a:spcAft>
              <a:buNone/>
            </a:pPr>
            <a:r>
              <a:rPr lang="en-US" sz="1000" i="1" dirty="0">
                <a:solidFill>
                  <a:srgbClr val="D29500"/>
                </a:solidFill>
                <a:latin typeface="Roboto Medium"/>
                <a:ea typeface="Roboto Medium"/>
                <a:cs typeface="Roboto Medium"/>
                <a:sym typeface="Roboto Medium"/>
              </a:rPr>
              <a:t>Red LED indicator</a:t>
            </a:r>
            <a:endParaRPr sz="1000" i="1" dirty="0">
              <a:solidFill>
                <a:srgbClr val="D29500"/>
              </a:solidFill>
              <a:latin typeface="Roboto Medium"/>
              <a:ea typeface="Roboto Medium"/>
              <a:cs typeface="Roboto Medium"/>
              <a:sym typeface="Roboto Medium"/>
            </a:endParaRPr>
          </a:p>
          <a:p>
            <a:pPr marL="0" lvl="0" indent="0" algn="l" rtl="0">
              <a:spcBef>
                <a:spcPts val="0"/>
              </a:spcBef>
              <a:spcAft>
                <a:spcPts val="0"/>
              </a:spcAft>
              <a:buNone/>
            </a:pPr>
            <a:endParaRPr sz="1400" dirty="0">
              <a:latin typeface="Roboto"/>
              <a:ea typeface="Roboto"/>
              <a:cs typeface="Roboto"/>
              <a:sym typeface="Roboto"/>
            </a:endParaRPr>
          </a:p>
        </p:txBody>
      </p:sp>
      <p:sp>
        <p:nvSpPr>
          <p:cNvPr id="12" name="Google Shape;248;p19">
            <a:extLst>
              <a:ext uri="{FF2B5EF4-FFF2-40B4-BE49-F238E27FC236}">
                <a16:creationId xmlns:a16="http://schemas.microsoft.com/office/drawing/2014/main" id="{D44D5CE0-8E0C-080D-6C80-4BABA2A8C521}"/>
              </a:ext>
            </a:extLst>
          </p:cNvPr>
          <p:cNvSpPr txBox="1"/>
          <p:nvPr/>
        </p:nvSpPr>
        <p:spPr>
          <a:xfrm>
            <a:off x="726650" y="5115943"/>
            <a:ext cx="87000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rgbClr val="333333"/>
                </a:solidFill>
                <a:latin typeface="Roboto Medium"/>
                <a:ea typeface="Roboto Medium"/>
                <a:cs typeface="Roboto Medium"/>
                <a:sym typeface="Roboto Medium"/>
              </a:rPr>
              <a:t>Reset</a:t>
            </a:r>
            <a:r>
              <a:rPr lang="en-US" dirty="0">
                <a:solidFill>
                  <a:srgbClr val="333333"/>
                </a:solidFill>
                <a:latin typeface="Roboto Medium"/>
                <a:ea typeface="Roboto Medium"/>
                <a:cs typeface="Roboto Medium"/>
                <a:sym typeface="Roboto Medium"/>
              </a:rPr>
              <a:t> </a:t>
            </a:r>
            <a:r>
              <a:rPr lang="en-US" sz="1600" dirty="0">
                <a:solidFill>
                  <a:srgbClr val="333333"/>
                </a:solidFill>
                <a:latin typeface="Roboto Medium"/>
                <a:ea typeface="Roboto Medium"/>
                <a:cs typeface="Roboto Medium"/>
                <a:sym typeface="Roboto Medium"/>
              </a:rPr>
              <a:t>button</a:t>
            </a:r>
            <a:endParaRPr sz="1200" i="1" dirty="0">
              <a:solidFill>
                <a:srgbClr val="333333"/>
              </a:solidFill>
              <a:latin typeface="Roboto Medium"/>
              <a:ea typeface="Roboto Medium"/>
              <a:cs typeface="Roboto Medium"/>
              <a:sym typeface="Roboto Medium"/>
            </a:endParaRPr>
          </a:p>
          <a:p>
            <a:pPr marL="0" lvl="0" indent="0" algn="l" rtl="0">
              <a:spcBef>
                <a:spcPts val="0"/>
              </a:spcBef>
              <a:spcAft>
                <a:spcPts val="0"/>
              </a:spcAft>
              <a:buNone/>
            </a:pPr>
            <a:endParaRPr dirty="0">
              <a:latin typeface="Roboto"/>
              <a:ea typeface="Roboto"/>
              <a:cs typeface="Roboto"/>
              <a:sym typeface="Roboto"/>
            </a:endParaRPr>
          </a:p>
        </p:txBody>
      </p:sp>
      <p:sp>
        <p:nvSpPr>
          <p:cNvPr id="13" name="Google Shape;249;p19">
            <a:extLst>
              <a:ext uri="{FF2B5EF4-FFF2-40B4-BE49-F238E27FC236}">
                <a16:creationId xmlns:a16="http://schemas.microsoft.com/office/drawing/2014/main" id="{37B67E29-344A-6CC8-5D48-D82F436F14B5}"/>
              </a:ext>
            </a:extLst>
          </p:cNvPr>
          <p:cNvSpPr txBox="1"/>
          <p:nvPr/>
        </p:nvSpPr>
        <p:spPr>
          <a:xfrm>
            <a:off x="5445675" y="4563032"/>
            <a:ext cx="2448900" cy="56166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rgbClr val="333333"/>
                </a:solidFill>
                <a:latin typeface="Roboto Medium"/>
                <a:ea typeface="Roboto Medium"/>
                <a:cs typeface="Roboto Medium"/>
                <a:sym typeface="Roboto Medium"/>
              </a:rPr>
              <a:t>Communication &amp; Power</a:t>
            </a:r>
            <a:endParaRPr sz="1400" dirty="0">
              <a:solidFill>
                <a:srgbClr val="333333"/>
              </a:solidFill>
              <a:latin typeface="Roboto Medium"/>
              <a:ea typeface="Roboto Medium"/>
              <a:cs typeface="Roboto Medium"/>
              <a:sym typeface="Roboto Medium"/>
            </a:endParaRPr>
          </a:p>
          <a:p>
            <a:pPr marL="0" lvl="0" indent="0" algn="l" rtl="0">
              <a:spcBef>
                <a:spcPts val="0"/>
              </a:spcBef>
              <a:spcAft>
                <a:spcPts val="0"/>
              </a:spcAft>
              <a:buNone/>
            </a:pPr>
            <a:r>
              <a:rPr lang="en-US" sz="1000" i="1" dirty="0">
                <a:solidFill>
                  <a:srgbClr val="D29500"/>
                </a:solidFill>
                <a:latin typeface="Roboto Medium"/>
                <a:ea typeface="Roboto Medium"/>
                <a:cs typeface="Roboto Medium"/>
                <a:sym typeface="Roboto Medium"/>
              </a:rPr>
              <a:t>RJ45 IN and OUT</a:t>
            </a:r>
            <a:endParaRPr sz="1000" i="1" dirty="0">
              <a:solidFill>
                <a:srgbClr val="D29500"/>
              </a:solidFill>
              <a:latin typeface="Roboto Medium"/>
              <a:ea typeface="Roboto Medium"/>
              <a:cs typeface="Roboto Medium"/>
              <a:sym typeface="Roboto Medium"/>
            </a:endParaRPr>
          </a:p>
        </p:txBody>
      </p:sp>
      <p:sp>
        <p:nvSpPr>
          <p:cNvPr id="14" name="Google Shape;250;p19">
            <a:extLst>
              <a:ext uri="{FF2B5EF4-FFF2-40B4-BE49-F238E27FC236}">
                <a16:creationId xmlns:a16="http://schemas.microsoft.com/office/drawing/2014/main" id="{A679EC43-7FA8-1101-321D-274EE33F4C39}"/>
              </a:ext>
            </a:extLst>
          </p:cNvPr>
          <p:cNvSpPr txBox="1"/>
          <p:nvPr/>
        </p:nvSpPr>
        <p:spPr>
          <a:xfrm>
            <a:off x="8773175" y="1639168"/>
            <a:ext cx="2448900" cy="77710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rgbClr val="333333"/>
                </a:solidFill>
                <a:latin typeface="Roboto Medium"/>
                <a:ea typeface="Roboto Medium"/>
                <a:cs typeface="Roboto Medium"/>
                <a:sym typeface="Roboto Medium"/>
              </a:rPr>
              <a:t>Mounting holes for easy installation</a:t>
            </a:r>
            <a:endParaRPr sz="1400" dirty="0">
              <a:solidFill>
                <a:srgbClr val="333333"/>
              </a:solidFill>
              <a:latin typeface="Roboto Medium"/>
              <a:ea typeface="Roboto Medium"/>
              <a:cs typeface="Roboto Medium"/>
              <a:sym typeface="Roboto Medium"/>
            </a:endParaRPr>
          </a:p>
          <a:p>
            <a:pPr marL="0" lvl="0" indent="0" algn="l" rtl="0">
              <a:spcBef>
                <a:spcPts val="0"/>
              </a:spcBef>
              <a:spcAft>
                <a:spcPts val="0"/>
              </a:spcAft>
              <a:buNone/>
            </a:pPr>
            <a:r>
              <a:rPr lang="en-US" sz="1000" i="1" dirty="0">
                <a:solidFill>
                  <a:srgbClr val="D29500"/>
                </a:solidFill>
                <a:latin typeface="Roboto Medium"/>
                <a:ea typeface="Roboto Medium"/>
                <a:cs typeface="Roboto Medium"/>
                <a:sym typeface="Roboto Medium"/>
              </a:rPr>
              <a:t>Hole slots</a:t>
            </a:r>
            <a:endParaRPr sz="1000" i="1" dirty="0">
              <a:solidFill>
                <a:srgbClr val="D29500"/>
              </a:solidFill>
              <a:latin typeface="Roboto Medium"/>
              <a:ea typeface="Roboto Medium"/>
              <a:cs typeface="Roboto Medium"/>
              <a:sym typeface="Roboto Medium"/>
            </a:endParaRPr>
          </a:p>
        </p:txBody>
      </p:sp>
      <p:sp>
        <p:nvSpPr>
          <p:cNvPr id="15" name="Google Shape;251;p19">
            <a:extLst>
              <a:ext uri="{FF2B5EF4-FFF2-40B4-BE49-F238E27FC236}">
                <a16:creationId xmlns:a16="http://schemas.microsoft.com/office/drawing/2014/main" id="{70C8BE8C-D3F7-7AB7-63BB-79862DA998A6}"/>
              </a:ext>
            </a:extLst>
          </p:cNvPr>
          <p:cNvSpPr txBox="1"/>
          <p:nvPr/>
        </p:nvSpPr>
        <p:spPr>
          <a:xfrm>
            <a:off x="9921650" y="4574468"/>
            <a:ext cx="1710900" cy="5693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rgbClr val="333333"/>
                </a:solidFill>
                <a:latin typeface="Roboto Medium"/>
                <a:ea typeface="Roboto Medium"/>
                <a:cs typeface="Roboto Medium"/>
                <a:sym typeface="Roboto Medium"/>
              </a:rPr>
              <a:t>Cleanable receiver</a:t>
            </a:r>
            <a:endParaRPr sz="1400" dirty="0">
              <a:solidFill>
                <a:srgbClr val="333333"/>
              </a:solidFill>
              <a:latin typeface="Roboto Medium"/>
              <a:ea typeface="Roboto Medium"/>
              <a:cs typeface="Roboto Medium"/>
              <a:sym typeface="Roboto Medium"/>
            </a:endParaRPr>
          </a:p>
          <a:p>
            <a:pPr marL="0" lvl="0" indent="0" algn="l" rtl="0">
              <a:spcBef>
                <a:spcPts val="0"/>
              </a:spcBef>
              <a:spcAft>
                <a:spcPts val="0"/>
              </a:spcAft>
              <a:buNone/>
            </a:pPr>
            <a:endParaRPr sz="1050" b="1" i="1" dirty="0">
              <a:solidFill>
                <a:srgbClr val="E69138"/>
              </a:solidFill>
              <a:latin typeface="Roboto"/>
              <a:ea typeface="Roboto"/>
              <a:cs typeface="Roboto"/>
              <a:sym typeface="Roboto"/>
            </a:endParaRPr>
          </a:p>
        </p:txBody>
      </p:sp>
      <p:sp>
        <p:nvSpPr>
          <p:cNvPr id="16" name="Google Shape;252;p19">
            <a:extLst>
              <a:ext uri="{FF2B5EF4-FFF2-40B4-BE49-F238E27FC236}">
                <a16:creationId xmlns:a16="http://schemas.microsoft.com/office/drawing/2014/main" id="{0460E325-C275-D2AD-3F4E-58A1BA6171F2}"/>
              </a:ext>
            </a:extLst>
          </p:cNvPr>
          <p:cNvSpPr txBox="1"/>
          <p:nvPr/>
        </p:nvSpPr>
        <p:spPr>
          <a:xfrm>
            <a:off x="7894575" y="4574468"/>
            <a:ext cx="2003700" cy="56166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rgbClr val="333333"/>
                </a:solidFill>
                <a:latin typeface="Roboto Medium"/>
                <a:ea typeface="Roboto Medium"/>
                <a:cs typeface="Roboto Medium"/>
                <a:sym typeface="Roboto Medium"/>
              </a:rPr>
              <a:t>Connection for IR DIN</a:t>
            </a:r>
            <a:endParaRPr sz="1400" dirty="0">
              <a:solidFill>
                <a:srgbClr val="333333"/>
              </a:solidFill>
              <a:latin typeface="Roboto Medium"/>
              <a:ea typeface="Roboto Medium"/>
              <a:cs typeface="Roboto Medium"/>
              <a:sym typeface="Roboto Medium"/>
            </a:endParaRPr>
          </a:p>
          <a:p>
            <a:pPr marL="0" lvl="0" indent="0" algn="l" rtl="0">
              <a:spcBef>
                <a:spcPts val="0"/>
              </a:spcBef>
              <a:spcAft>
                <a:spcPts val="0"/>
              </a:spcAft>
              <a:buNone/>
            </a:pPr>
            <a:r>
              <a:rPr lang="en-US" sz="1000" i="1" dirty="0">
                <a:solidFill>
                  <a:srgbClr val="D29500"/>
                </a:solidFill>
                <a:latin typeface="Roboto Medium"/>
                <a:ea typeface="Roboto Medium"/>
                <a:cs typeface="Roboto Medium"/>
                <a:sym typeface="Roboto Medium"/>
              </a:rPr>
              <a:t>RJ12, up to 3m</a:t>
            </a:r>
            <a:endParaRPr sz="1000" i="1" dirty="0">
              <a:solidFill>
                <a:srgbClr val="D29500"/>
              </a:solidFill>
              <a:latin typeface="Roboto Medium"/>
              <a:ea typeface="Roboto Medium"/>
              <a:cs typeface="Roboto Medium"/>
              <a:sym typeface="Roboto Medium"/>
            </a:endParaRPr>
          </a:p>
        </p:txBody>
      </p:sp>
      <p:sp>
        <p:nvSpPr>
          <p:cNvPr id="17" name="Google Shape;253;p19">
            <a:extLst>
              <a:ext uri="{FF2B5EF4-FFF2-40B4-BE49-F238E27FC236}">
                <a16:creationId xmlns:a16="http://schemas.microsoft.com/office/drawing/2014/main" id="{AEB07731-6429-59A1-6AEE-51064151B5AC}"/>
              </a:ext>
            </a:extLst>
          </p:cNvPr>
          <p:cNvSpPr txBox="1"/>
          <p:nvPr/>
        </p:nvSpPr>
        <p:spPr>
          <a:xfrm>
            <a:off x="678480" y="1612393"/>
            <a:ext cx="2003700" cy="6001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rgbClr val="333333"/>
                </a:solidFill>
                <a:latin typeface="Roboto Medium"/>
                <a:ea typeface="Roboto Medium"/>
                <a:cs typeface="Roboto Medium"/>
                <a:sym typeface="Roboto Medium"/>
              </a:rPr>
              <a:t>Dry contact output</a:t>
            </a:r>
            <a:endParaRPr sz="1600" dirty="0">
              <a:solidFill>
                <a:srgbClr val="333333"/>
              </a:solidFill>
              <a:latin typeface="Roboto Medium"/>
              <a:ea typeface="Roboto Medium"/>
              <a:cs typeface="Roboto Medium"/>
              <a:sym typeface="Roboto Medium"/>
            </a:endParaRPr>
          </a:p>
          <a:p>
            <a:pPr marL="0" lvl="0" indent="0" algn="l" rtl="0">
              <a:spcBef>
                <a:spcPts val="0"/>
              </a:spcBef>
              <a:spcAft>
                <a:spcPts val="0"/>
              </a:spcAft>
              <a:buNone/>
            </a:pPr>
            <a:r>
              <a:rPr lang="en-US" sz="1050" i="1" dirty="0">
                <a:solidFill>
                  <a:srgbClr val="D29500"/>
                </a:solidFill>
                <a:latin typeface="Roboto Medium"/>
                <a:ea typeface="Roboto Medium"/>
                <a:cs typeface="Roboto Medium"/>
                <a:sym typeface="Roboto Medium"/>
              </a:rPr>
              <a:t>For control / command</a:t>
            </a:r>
            <a:endParaRPr sz="1600" dirty="0">
              <a:solidFill>
                <a:srgbClr val="D29500"/>
              </a:solidFill>
              <a:latin typeface="Roboto Medium"/>
              <a:ea typeface="Roboto Medium"/>
              <a:cs typeface="Roboto Medium"/>
              <a:sym typeface="Roboto Medium"/>
            </a:endParaRPr>
          </a:p>
        </p:txBody>
      </p:sp>
      <p:grpSp>
        <p:nvGrpSpPr>
          <p:cNvPr id="18" name="Google Shape;254;p19">
            <a:extLst>
              <a:ext uri="{FF2B5EF4-FFF2-40B4-BE49-F238E27FC236}">
                <a16:creationId xmlns:a16="http://schemas.microsoft.com/office/drawing/2014/main" id="{FA805515-0B32-DD95-BB99-4B114741A68C}"/>
              </a:ext>
            </a:extLst>
          </p:cNvPr>
          <p:cNvGrpSpPr/>
          <p:nvPr/>
        </p:nvGrpSpPr>
        <p:grpSpPr>
          <a:xfrm>
            <a:off x="2547400" y="5382105"/>
            <a:ext cx="2169600" cy="378338"/>
            <a:chOff x="2369600" y="5275425"/>
            <a:chExt cx="2169600" cy="378338"/>
          </a:xfrm>
        </p:grpSpPr>
        <p:sp>
          <p:nvSpPr>
            <p:cNvPr id="19" name="Google Shape;255;p19">
              <a:extLst>
                <a:ext uri="{FF2B5EF4-FFF2-40B4-BE49-F238E27FC236}">
                  <a16:creationId xmlns:a16="http://schemas.microsoft.com/office/drawing/2014/main" id="{9B019E83-2829-B4BA-21AF-5595F2D7637E}"/>
                </a:ext>
              </a:extLst>
            </p:cNvPr>
            <p:cNvSpPr/>
            <p:nvPr/>
          </p:nvSpPr>
          <p:spPr>
            <a:xfrm>
              <a:off x="2598000" y="5275425"/>
              <a:ext cx="1813200" cy="322500"/>
            </a:xfrm>
            <a:prstGeom prst="rect">
              <a:avLst/>
            </a:prstGeom>
            <a:solidFill>
              <a:srgbClr val="DCDCE0"/>
            </a:solidFill>
            <a:ln>
              <a:noFill/>
            </a:ln>
            <a:effectLst>
              <a:outerShdw blurRad="228600" dist="19050" dir="186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6;p19">
              <a:extLst>
                <a:ext uri="{FF2B5EF4-FFF2-40B4-BE49-F238E27FC236}">
                  <a16:creationId xmlns:a16="http://schemas.microsoft.com/office/drawing/2014/main" id="{C48D0A0B-6D9F-6964-174E-04E2528A2C2E}"/>
                </a:ext>
              </a:extLst>
            </p:cNvPr>
            <p:cNvSpPr txBox="1"/>
            <p:nvPr/>
          </p:nvSpPr>
          <p:spPr>
            <a:xfrm>
              <a:off x="2369600" y="5284463"/>
              <a:ext cx="2169600" cy="369300"/>
            </a:xfrm>
            <a:prstGeom prst="rect">
              <a:avLst/>
            </a:prstGeom>
            <a:noFill/>
            <a:ln>
              <a:noFill/>
            </a:ln>
            <a:effectLst>
              <a:outerShdw blurRad="1071563" dist="800100" dir="21540000" algn="bl" rotWithShape="0">
                <a:srgbClr val="D8D8D8">
                  <a:alpha val="0"/>
                </a:srgbClr>
              </a:outerShdw>
            </a:effectLst>
          </p:spPr>
          <p:txBody>
            <a:bodyPr spcFirstLastPara="1" wrap="square" lIns="91425" tIns="91425" rIns="91425" bIns="91425" anchor="t" anchorCtr="0">
              <a:spAutoFit/>
            </a:bodyPr>
            <a:lstStyle/>
            <a:p>
              <a:pPr marL="177800" lvl="0" indent="0" algn="l" rtl="0">
                <a:lnSpc>
                  <a:spcPct val="115000"/>
                </a:lnSpc>
                <a:spcBef>
                  <a:spcPts val="0"/>
                </a:spcBef>
                <a:spcAft>
                  <a:spcPts val="0"/>
                </a:spcAft>
                <a:buNone/>
              </a:pPr>
              <a:r>
                <a:rPr lang="en-US" sz="1200" b="1">
                  <a:solidFill>
                    <a:schemeClr val="dk1"/>
                  </a:solidFill>
                  <a:latin typeface="Roboto"/>
                  <a:ea typeface="Roboto"/>
                  <a:cs typeface="Roboto"/>
                  <a:sym typeface="Roboto"/>
                </a:rPr>
                <a:t>TWR1-DIN = DIN Receiver</a:t>
              </a:r>
              <a:endParaRPr b="1">
                <a:solidFill>
                  <a:schemeClr val="dk1"/>
                </a:solidFill>
                <a:latin typeface="Roboto"/>
                <a:ea typeface="Roboto"/>
                <a:cs typeface="Roboto"/>
                <a:sym typeface="Roboto"/>
              </a:endParaRPr>
            </a:p>
          </p:txBody>
        </p:sp>
      </p:grpSp>
      <p:grpSp>
        <p:nvGrpSpPr>
          <p:cNvPr id="21" name="Google Shape;257;p19">
            <a:extLst>
              <a:ext uri="{FF2B5EF4-FFF2-40B4-BE49-F238E27FC236}">
                <a16:creationId xmlns:a16="http://schemas.microsoft.com/office/drawing/2014/main" id="{2765EA7D-6668-074D-2479-2EB0FF23F470}"/>
              </a:ext>
            </a:extLst>
          </p:cNvPr>
          <p:cNvGrpSpPr/>
          <p:nvPr/>
        </p:nvGrpSpPr>
        <p:grpSpPr>
          <a:xfrm>
            <a:off x="5285575" y="5382105"/>
            <a:ext cx="2295900" cy="373938"/>
            <a:chOff x="2356650" y="5275425"/>
            <a:chExt cx="2295900" cy="373938"/>
          </a:xfrm>
        </p:grpSpPr>
        <p:sp>
          <p:nvSpPr>
            <p:cNvPr id="22" name="Google Shape;258;p19">
              <a:extLst>
                <a:ext uri="{FF2B5EF4-FFF2-40B4-BE49-F238E27FC236}">
                  <a16:creationId xmlns:a16="http://schemas.microsoft.com/office/drawing/2014/main" id="{F68E2D4B-4ED0-EED2-188A-C12B9CDCDB88}"/>
                </a:ext>
              </a:extLst>
            </p:cNvPr>
            <p:cNvSpPr/>
            <p:nvPr/>
          </p:nvSpPr>
          <p:spPr>
            <a:xfrm>
              <a:off x="2598000" y="5275425"/>
              <a:ext cx="1813200" cy="322500"/>
            </a:xfrm>
            <a:prstGeom prst="rect">
              <a:avLst/>
            </a:prstGeom>
            <a:solidFill>
              <a:srgbClr val="DCDCE0"/>
            </a:solidFill>
            <a:ln>
              <a:noFill/>
            </a:ln>
            <a:effectLst>
              <a:outerShdw blurRad="228600" dist="19050" dir="186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9;p19">
              <a:extLst>
                <a:ext uri="{FF2B5EF4-FFF2-40B4-BE49-F238E27FC236}">
                  <a16:creationId xmlns:a16="http://schemas.microsoft.com/office/drawing/2014/main" id="{98FD0C24-E381-8C2B-5B8C-299EBD3A7F01}"/>
                </a:ext>
              </a:extLst>
            </p:cNvPr>
            <p:cNvSpPr txBox="1"/>
            <p:nvPr/>
          </p:nvSpPr>
          <p:spPr>
            <a:xfrm>
              <a:off x="2356650" y="5280063"/>
              <a:ext cx="2295900" cy="369300"/>
            </a:xfrm>
            <a:prstGeom prst="rect">
              <a:avLst/>
            </a:prstGeom>
            <a:noFill/>
            <a:ln>
              <a:noFill/>
            </a:ln>
            <a:effectLst>
              <a:outerShdw blurRad="1071563" dist="800100" dir="21540000" algn="bl" rotWithShape="0">
                <a:srgbClr val="D8D8D8">
                  <a:alpha val="0"/>
                </a:srgbClr>
              </a:outerShdw>
            </a:effectLst>
          </p:spPr>
          <p:txBody>
            <a:bodyPr spcFirstLastPara="1" wrap="square" lIns="91425" tIns="91425" rIns="91425" bIns="91425" anchor="t" anchorCtr="0">
              <a:spAutoFit/>
            </a:bodyPr>
            <a:lstStyle/>
            <a:p>
              <a:pPr marL="177800" lvl="0" indent="0" algn="l" rtl="0">
                <a:lnSpc>
                  <a:spcPct val="115000"/>
                </a:lnSpc>
                <a:spcBef>
                  <a:spcPts val="0"/>
                </a:spcBef>
                <a:spcAft>
                  <a:spcPts val="0"/>
                </a:spcAft>
                <a:buNone/>
              </a:pPr>
              <a:r>
                <a:rPr lang="en-US" sz="1200" b="1">
                  <a:solidFill>
                    <a:schemeClr val="dk1"/>
                  </a:solidFill>
                  <a:latin typeface="Roboto"/>
                  <a:ea typeface="Roboto"/>
                  <a:cs typeface="Roboto"/>
                  <a:sym typeface="Roboto"/>
                </a:rPr>
                <a:t>TWR1-DIN = DIN Receiver</a:t>
              </a:r>
              <a:endParaRPr b="1">
                <a:solidFill>
                  <a:schemeClr val="dk1"/>
                </a:solidFill>
                <a:latin typeface="Roboto"/>
                <a:ea typeface="Roboto"/>
                <a:cs typeface="Roboto"/>
                <a:sym typeface="Roboto"/>
              </a:endParaRPr>
            </a:p>
          </p:txBody>
        </p:sp>
      </p:grpSp>
      <p:grpSp>
        <p:nvGrpSpPr>
          <p:cNvPr id="24" name="Google Shape;260;p19">
            <a:extLst>
              <a:ext uri="{FF2B5EF4-FFF2-40B4-BE49-F238E27FC236}">
                <a16:creationId xmlns:a16="http://schemas.microsoft.com/office/drawing/2014/main" id="{0457D21E-6D1A-4691-AF3D-665E3B756A17}"/>
              </a:ext>
            </a:extLst>
          </p:cNvPr>
          <p:cNvGrpSpPr/>
          <p:nvPr/>
        </p:nvGrpSpPr>
        <p:grpSpPr>
          <a:xfrm>
            <a:off x="8935925" y="5365193"/>
            <a:ext cx="2123400" cy="369300"/>
            <a:chOff x="2452850" y="5269888"/>
            <a:chExt cx="2123400" cy="369300"/>
          </a:xfrm>
        </p:grpSpPr>
        <p:sp>
          <p:nvSpPr>
            <p:cNvPr id="25" name="Google Shape;261;p19">
              <a:extLst>
                <a:ext uri="{FF2B5EF4-FFF2-40B4-BE49-F238E27FC236}">
                  <a16:creationId xmlns:a16="http://schemas.microsoft.com/office/drawing/2014/main" id="{32FBCDE9-A843-90C8-E72B-976BD38C75D0}"/>
                </a:ext>
              </a:extLst>
            </p:cNvPr>
            <p:cNvSpPr/>
            <p:nvPr/>
          </p:nvSpPr>
          <p:spPr>
            <a:xfrm>
              <a:off x="2598000" y="5275425"/>
              <a:ext cx="1813200" cy="322500"/>
            </a:xfrm>
            <a:prstGeom prst="rect">
              <a:avLst/>
            </a:prstGeom>
            <a:solidFill>
              <a:srgbClr val="DCDCE0"/>
            </a:solidFill>
            <a:ln>
              <a:noFill/>
            </a:ln>
            <a:effectLst>
              <a:outerShdw blurRad="228600" dist="19050" dir="186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2;p19">
              <a:extLst>
                <a:ext uri="{FF2B5EF4-FFF2-40B4-BE49-F238E27FC236}">
                  <a16:creationId xmlns:a16="http://schemas.microsoft.com/office/drawing/2014/main" id="{54C0B24C-067E-D843-01B6-062A7614DEA2}"/>
                </a:ext>
              </a:extLst>
            </p:cNvPr>
            <p:cNvSpPr txBox="1"/>
            <p:nvPr/>
          </p:nvSpPr>
          <p:spPr>
            <a:xfrm>
              <a:off x="2452850" y="5269888"/>
              <a:ext cx="2123400" cy="369300"/>
            </a:xfrm>
            <a:prstGeom prst="rect">
              <a:avLst/>
            </a:prstGeom>
            <a:noFill/>
            <a:ln>
              <a:noFill/>
            </a:ln>
            <a:effectLst>
              <a:outerShdw blurRad="1071563" dist="800100" dir="21540000" algn="bl" rotWithShape="0">
                <a:srgbClr val="D8D8D8">
                  <a:alpha val="0"/>
                </a:srgbClr>
              </a:outerShdw>
            </a:effectLst>
          </p:spPr>
          <p:txBody>
            <a:bodyPr spcFirstLastPara="1" wrap="square" lIns="91425" tIns="91425" rIns="91425" bIns="91425" anchor="t" anchorCtr="0">
              <a:spAutoFit/>
            </a:bodyPr>
            <a:lstStyle/>
            <a:p>
              <a:pPr marL="177800" lvl="0" indent="0" algn="l" rtl="0">
                <a:lnSpc>
                  <a:spcPct val="115000"/>
                </a:lnSpc>
                <a:spcBef>
                  <a:spcPts val="0"/>
                </a:spcBef>
                <a:spcAft>
                  <a:spcPts val="0"/>
                </a:spcAft>
                <a:buNone/>
              </a:pPr>
              <a:r>
                <a:rPr lang="en-US" sz="1200" b="1">
                  <a:solidFill>
                    <a:schemeClr val="dk1"/>
                  </a:solidFill>
                  <a:latin typeface="Roboto"/>
                  <a:ea typeface="Roboto"/>
                  <a:cs typeface="Roboto"/>
                  <a:sym typeface="Roboto"/>
                </a:rPr>
                <a:t>TWR1-IR = IR Receiver</a:t>
              </a:r>
              <a:endParaRPr b="1">
                <a:solidFill>
                  <a:schemeClr val="dk1"/>
                </a:solidFill>
                <a:latin typeface="Roboto"/>
                <a:ea typeface="Roboto"/>
                <a:cs typeface="Roboto"/>
                <a:sym typeface="Roboto"/>
              </a:endParaRPr>
            </a:p>
          </p:txBody>
        </p:sp>
      </p:grpSp>
      <p:sp>
        <p:nvSpPr>
          <p:cNvPr id="27" name="Google Shape;269;p19">
            <a:extLst>
              <a:ext uri="{FF2B5EF4-FFF2-40B4-BE49-F238E27FC236}">
                <a16:creationId xmlns:a16="http://schemas.microsoft.com/office/drawing/2014/main" id="{F0E287E6-7FD4-EF8C-C849-A68757BBE5C0}"/>
              </a:ext>
            </a:extLst>
          </p:cNvPr>
          <p:cNvSpPr txBox="1"/>
          <p:nvPr/>
        </p:nvSpPr>
        <p:spPr>
          <a:xfrm>
            <a:off x="709650" y="303088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i="1">
                <a:solidFill>
                  <a:srgbClr val="D29500"/>
                </a:solidFill>
                <a:latin typeface="Roboto Medium"/>
                <a:ea typeface="Roboto Medium"/>
                <a:cs typeface="Roboto Medium"/>
                <a:sym typeface="Roboto Medium"/>
              </a:rPr>
              <a:t>RJ12, up to 3m</a:t>
            </a:r>
            <a:endParaRPr>
              <a:solidFill>
                <a:srgbClr val="D29500"/>
              </a:solidFill>
              <a:latin typeface="Roboto Medium"/>
              <a:ea typeface="Roboto Medium"/>
              <a:cs typeface="Roboto Medium"/>
              <a:sym typeface="Roboto Medium"/>
            </a:endParaRPr>
          </a:p>
        </p:txBody>
      </p:sp>
      <p:cxnSp>
        <p:nvCxnSpPr>
          <p:cNvPr id="28" name="Google Shape;271;p19">
            <a:extLst>
              <a:ext uri="{FF2B5EF4-FFF2-40B4-BE49-F238E27FC236}">
                <a16:creationId xmlns:a16="http://schemas.microsoft.com/office/drawing/2014/main" id="{16683119-036A-F6BC-D98F-A652A1E6B3CE}"/>
              </a:ext>
            </a:extLst>
          </p:cNvPr>
          <p:cNvCxnSpPr/>
          <p:nvPr/>
        </p:nvCxnSpPr>
        <p:spPr>
          <a:xfrm>
            <a:off x="9200575" y="2403080"/>
            <a:ext cx="301200" cy="966600"/>
          </a:xfrm>
          <a:prstGeom prst="straightConnector1">
            <a:avLst/>
          </a:prstGeom>
          <a:noFill/>
          <a:ln w="9525" cap="flat" cmpd="sng">
            <a:solidFill>
              <a:srgbClr val="D29500"/>
            </a:solidFill>
            <a:prstDash val="dot"/>
            <a:round/>
            <a:headEnd type="none" w="med" len="med"/>
            <a:tailEnd type="oval" w="med" len="med"/>
          </a:ln>
          <a:effectLst>
            <a:outerShdw blurRad="57150" dist="9525" algn="bl" rotWithShape="0">
              <a:srgbClr val="000000">
                <a:alpha val="42000"/>
              </a:srgbClr>
            </a:outerShdw>
          </a:effectLst>
        </p:spPr>
      </p:cxnSp>
      <p:cxnSp>
        <p:nvCxnSpPr>
          <p:cNvPr id="29" name="Google Shape;272;p19">
            <a:extLst>
              <a:ext uri="{FF2B5EF4-FFF2-40B4-BE49-F238E27FC236}">
                <a16:creationId xmlns:a16="http://schemas.microsoft.com/office/drawing/2014/main" id="{B614296E-B955-CAC1-08B2-1B3368E1F4A3}"/>
              </a:ext>
            </a:extLst>
          </p:cNvPr>
          <p:cNvCxnSpPr>
            <a:stCxn id="16" idx="0"/>
          </p:cNvCxnSpPr>
          <p:nvPr/>
        </p:nvCxnSpPr>
        <p:spPr>
          <a:xfrm flipV="1">
            <a:off x="8896425" y="3483668"/>
            <a:ext cx="898800" cy="1090800"/>
          </a:xfrm>
          <a:prstGeom prst="straightConnector1">
            <a:avLst/>
          </a:prstGeom>
          <a:noFill/>
          <a:ln w="9525" cap="flat" cmpd="sng">
            <a:solidFill>
              <a:srgbClr val="D29500"/>
            </a:solidFill>
            <a:prstDash val="dot"/>
            <a:round/>
            <a:headEnd type="none" w="med" len="med"/>
            <a:tailEnd type="oval" w="med" len="med"/>
          </a:ln>
          <a:effectLst>
            <a:outerShdw blurRad="57150" dist="9525" algn="bl" rotWithShape="0">
              <a:srgbClr val="000000">
                <a:alpha val="42000"/>
              </a:srgbClr>
            </a:outerShdw>
          </a:effectLst>
        </p:spPr>
      </p:cxnSp>
      <p:cxnSp>
        <p:nvCxnSpPr>
          <p:cNvPr id="30" name="Google Shape;273;p19">
            <a:extLst>
              <a:ext uri="{FF2B5EF4-FFF2-40B4-BE49-F238E27FC236}">
                <a16:creationId xmlns:a16="http://schemas.microsoft.com/office/drawing/2014/main" id="{9FA6F849-3EC2-EF43-7364-F46CA9160A4C}"/>
              </a:ext>
            </a:extLst>
          </p:cNvPr>
          <p:cNvCxnSpPr/>
          <p:nvPr/>
        </p:nvCxnSpPr>
        <p:spPr>
          <a:xfrm rot="10800000">
            <a:off x="10416200" y="3462968"/>
            <a:ext cx="360900" cy="1111500"/>
          </a:xfrm>
          <a:prstGeom prst="straightConnector1">
            <a:avLst/>
          </a:prstGeom>
          <a:noFill/>
          <a:ln w="9525" cap="flat" cmpd="sng">
            <a:solidFill>
              <a:srgbClr val="D29500"/>
            </a:solidFill>
            <a:prstDash val="dot"/>
            <a:round/>
            <a:headEnd type="none" w="med" len="med"/>
            <a:tailEnd type="oval" w="med" len="med"/>
          </a:ln>
          <a:effectLst>
            <a:outerShdw blurRad="57150" dist="9525" algn="bl" rotWithShape="0">
              <a:srgbClr val="000000">
                <a:alpha val="42000"/>
              </a:srgbClr>
            </a:outerShdw>
          </a:effectLst>
        </p:spPr>
      </p:cxnSp>
      <p:cxnSp>
        <p:nvCxnSpPr>
          <p:cNvPr id="31" name="Google Shape;274;p19">
            <a:extLst>
              <a:ext uri="{FF2B5EF4-FFF2-40B4-BE49-F238E27FC236}">
                <a16:creationId xmlns:a16="http://schemas.microsoft.com/office/drawing/2014/main" id="{8ABBE23F-655A-3844-6ADC-7DA170A4C4EF}"/>
              </a:ext>
            </a:extLst>
          </p:cNvPr>
          <p:cNvCxnSpPr/>
          <p:nvPr/>
        </p:nvCxnSpPr>
        <p:spPr>
          <a:xfrm>
            <a:off x="2207500" y="1997830"/>
            <a:ext cx="1672800" cy="727200"/>
          </a:xfrm>
          <a:prstGeom prst="straightConnector1">
            <a:avLst/>
          </a:prstGeom>
          <a:noFill/>
          <a:ln w="9525" cap="flat" cmpd="sng">
            <a:solidFill>
              <a:srgbClr val="D29500"/>
            </a:solidFill>
            <a:prstDash val="dot"/>
            <a:round/>
            <a:headEnd type="none" w="med" len="med"/>
            <a:tailEnd type="oval" w="med" len="med"/>
          </a:ln>
          <a:effectLst>
            <a:outerShdw blurRad="57150" dist="9525" algn="bl" rotWithShape="0">
              <a:srgbClr val="000000">
                <a:alpha val="42000"/>
              </a:srgbClr>
            </a:outerShdw>
          </a:effectLst>
        </p:spPr>
      </p:cxnSp>
      <p:cxnSp>
        <p:nvCxnSpPr>
          <p:cNvPr id="32" name="Google Shape;275;p19">
            <a:extLst>
              <a:ext uri="{FF2B5EF4-FFF2-40B4-BE49-F238E27FC236}">
                <a16:creationId xmlns:a16="http://schemas.microsoft.com/office/drawing/2014/main" id="{2F9EF412-104F-B972-8A54-3EC58C3CCA30}"/>
              </a:ext>
            </a:extLst>
          </p:cNvPr>
          <p:cNvCxnSpPr/>
          <p:nvPr/>
        </p:nvCxnSpPr>
        <p:spPr>
          <a:xfrm rot="10800000" flipH="1">
            <a:off x="2914075" y="2984980"/>
            <a:ext cx="737700" cy="83100"/>
          </a:xfrm>
          <a:prstGeom prst="straightConnector1">
            <a:avLst/>
          </a:prstGeom>
          <a:noFill/>
          <a:ln w="9525" cap="flat" cmpd="sng">
            <a:solidFill>
              <a:srgbClr val="D29500"/>
            </a:solidFill>
            <a:prstDash val="dot"/>
            <a:round/>
            <a:headEnd type="none" w="med" len="med"/>
            <a:tailEnd type="oval" w="med" len="med"/>
          </a:ln>
          <a:effectLst>
            <a:outerShdw blurRad="57150" dist="9525" algn="bl" rotWithShape="0">
              <a:srgbClr val="000000">
                <a:alpha val="42000"/>
              </a:srgbClr>
            </a:outerShdw>
          </a:effectLst>
        </p:spPr>
      </p:cxnSp>
      <p:cxnSp>
        <p:nvCxnSpPr>
          <p:cNvPr id="33" name="Google Shape;276;p19">
            <a:extLst>
              <a:ext uri="{FF2B5EF4-FFF2-40B4-BE49-F238E27FC236}">
                <a16:creationId xmlns:a16="http://schemas.microsoft.com/office/drawing/2014/main" id="{5D9F9350-D4DB-7FEE-6987-2673E64868A1}"/>
              </a:ext>
            </a:extLst>
          </p:cNvPr>
          <p:cNvCxnSpPr/>
          <p:nvPr/>
        </p:nvCxnSpPr>
        <p:spPr>
          <a:xfrm rot="10800000" flipH="1">
            <a:off x="2568125" y="3681255"/>
            <a:ext cx="720000" cy="350400"/>
          </a:xfrm>
          <a:prstGeom prst="straightConnector1">
            <a:avLst/>
          </a:prstGeom>
          <a:noFill/>
          <a:ln w="9525" cap="flat" cmpd="sng">
            <a:solidFill>
              <a:srgbClr val="D29500"/>
            </a:solidFill>
            <a:prstDash val="dot"/>
            <a:round/>
            <a:headEnd type="none" w="med" len="med"/>
            <a:tailEnd type="oval" w="med" len="med"/>
          </a:ln>
          <a:effectLst>
            <a:outerShdw blurRad="57150" dist="9525" algn="bl" rotWithShape="0">
              <a:srgbClr val="000000">
                <a:alpha val="42000"/>
              </a:srgbClr>
            </a:outerShdw>
          </a:effectLst>
        </p:spPr>
      </p:cxnSp>
      <p:cxnSp>
        <p:nvCxnSpPr>
          <p:cNvPr id="34" name="Google Shape;277;p19">
            <a:extLst>
              <a:ext uri="{FF2B5EF4-FFF2-40B4-BE49-F238E27FC236}">
                <a16:creationId xmlns:a16="http://schemas.microsoft.com/office/drawing/2014/main" id="{0CCE290B-CC14-5C75-9858-F64E8DDF3E0C}"/>
              </a:ext>
            </a:extLst>
          </p:cNvPr>
          <p:cNvCxnSpPr/>
          <p:nvPr/>
        </p:nvCxnSpPr>
        <p:spPr>
          <a:xfrm rot="10800000" flipH="1">
            <a:off x="2224350" y="4065680"/>
            <a:ext cx="1043100" cy="485400"/>
          </a:xfrm>
          <a:prstGeom prst="straightConnector1">
            <a:avLst/>
          </a:prstGeom>
          <a:noFill/>
          <a:ln w="9525" cap="flat" cmpd="sng">
            <a:solidFill>
              <a:srgbClr val="D29500"/>
            </a:solidFill>
            <a:prstDash val="dot"/>
            <a:round/>
            <a:headEnd type="none" w="med" len="med"/>
            <a:tailEnd type="oval" w="med" len="med"/>
          </a:ln>
          <a:effectLst>
            <a:outerShdw blurRad="57150" dist="9525" algn="bl" rotWithShape="0">
              <a:srgbClr val="000000">
                <a:alpha val="42000"/>
              </a:srgbClr>
            </a:outerShdw>
          </a:effectLst>
        </p:spPr>
      </p:cxnSp>
      <p:cxnSp>
        <p:nvCxnSpPr>
          <p:cNvPr id="35" name="Google Shape;278;p19">
            <a:extLst>
              <a:ext uri="{FF2B5EF4-FFF2-40B4-BE49-F238E27FC236}">
                <a16:creationId xmlns:a16="http://schemas.microsoft.com/office/drawing/2014/main" id="{A496E00F-6D3B-7C59-4077-3C39F0A63374}"/>
              </a:ext>
            </a:extLst>
          </p:cNvPr>
          <p:cNvCxnSpPr/>
          <p:nvPr/>
        </p:nvCxnSpPr>
        <p:spPr>
          <a:xfrm rot="10800000" flipH="1">
            <a:off x="1607900" y="4325505"/>
            <a:ext cx="1701000" cy="934500"/>
          </a:xfrm>
          <a:prstGeom prst="straightConnector1">
            <a:avLst/>
          </a:prstGeom>
          <a:noFill/>
          <a:ln w="9525" cap="flat" cmpd="sng">
            <a:solidFill>
              <a:srgbClr val="D29500"/>
            </a:solidFill>
            <a:prstDash val="dot"/>
            <a:round/>
            <a:headEnd type="none" w="med" len="med"/>
            <a:tailEnd type="oval" w="med" len="med"/>
          </a:ln>
          <a:effectLst>
            <a:outerShdw blurRad="57150" dist="9525" algn="bl" rotWithShape="0">
              <a:srgbClr val="000000">
                <a:alpha val="42000"/>
              </a:srgbClr>
            </a:outerShdw>
          </a:effectLst>
        </p:spPr>
      </p:cxnSp>
      <p:pic>
        <p:nvPicPr>
          <p:cNvPr id="36" name="Google Shape;279;p19">
            <a:extLst>
              <a:ext uri="{FF2B5EF4-FFF2-40B4-BE49-F238E27FC236}">
                <a16:creationId xmlns:a16="http://schemas.microsoft.com/office/drawing/2014/main" id="{829E154F-3FC6-52B5-F9A0-7AC5ACF42F57}"/>
              </a:ext>
            </a:extLst>
          </p:cNvPr>
          <p:cNvPicPr preferRelativeResize="0"/>
          <p:nvPr/>
        </p:nvPicPr>
        <p:blipFill rotWithShape="1">
          <a:blip r:embed="rId3">
            <a:alphaModFix/>
          </a:blip>
          <a:srcRect l="49494" r="7470"/>
          <a:stretch/>
        </p:blipFill>
        <p:spPr>
          <a:xfrm>
            <a:off x="5402314" y="1376405"/>
            <a:ext cx="2123400" cy="3016351"/>
          </a:xfrm>
          <a:prstGeom prst="rect">
            <a:avLst/>
          </a:prstGeom>
          <a:noFill/>
          <a:ln>
            <a:noFill/>
          </a:ln>
        </p:spPr>
      </p:pic>
      <p:cxnSp>
        <p:nvCxnSpPr>
          <p:cNvPr id="37" name="Google Shape;280;p19">
            <a:extLst>
              <a:ext uri="{FF2B5EF4-FFF2-40B4-BE49-F238E27FC236}">
                <a16:creationId xmlns:a16="http://schemas.microsoft.com/office/drawing/2014/main" id="{832CC743-62D2-34A3-2BBF-36FAD3758C4B}"/>
              </a:ext>
            </a:extLst>
          </p:cNvPr>
          <p:cNvCxnSpPr/>
          <p:nvPr/>
        </p:nvCxnSpPr>
        <p:spPr>
          <a:xfrm rot="10800000" flipH="1">
            <a:off x="6467775" y="3722780"/>
            <a:ext cx="62400" cy="966300"/>
          </a:xfrm>
          <a:prstGeom prst="straightConnector1">
            <a:avLst/>
          </a:prstGeom>
          <a:noFill/>
          <a:ln w="9525" cap="flat" cmpd="sng">
            <a:solidFill>
              <a:srgbClr val="D29500"/>
            </a:solidFill>
            <a:prstDash val="dot"/>
            <a:round/>
            <a:headEnd type="none" w="med" len="med"/>
            <a:tailEnd type="oval" w="med" len="med"/>
          </a:ln>
          <a:effectLst>
            <a:outerShdw blurRad="57150" dist="9525" algn="bl" rotWithShape="0">
              <a:srgbClr val="000000">
                <a:alpha val="42000"/>
              </a:srgbClr>
            </a:outerShdw>
          </a:effectLst>
        </p:spPr>
      </p:cxnSp>
      <p:cxnSp>
        <p:nvCxnSpPr>
          <p:cNvPr id="38" name="Google Shape;281;p19">
            <a:extLst>
              <a:ext uri="{FF2B5EF4-FFF2-40B4-BE49-F238E27FC236}">
                <a16:creationId xmlns:a16="http://schemas.microsoft.com/office/drawing/2014/main" id="{C566BB83-8757-E75B-4C1B-ABE381D097C5}"/>
              </a:ext>
            </a:extLst>
          </p:cNvPr>
          <p:cNvCxnSpPr/>
          <p:nvPr/>
        </p:nvCxnSpPr>
        <p:spPr>
          <a:xfrm rot="10800000" flipH="1">
            <a:off x="6422725" y="3535755"/>
            <a:ext cx="336000" cy="1201800"/>
          </a:xfrm>
          <a:prstGeom prst="straightConnector1">
            <a:avLst/>
          </a:prstGeom>
          <a:noFill/>
          <a:ln w="9525" cap="flat" cmpd="sng">
            <a:solidFill>
              <a:srgbClr val="D29500"/>
            </a:solidFill>
            <a:prstDash val="dot"/>
            <a:round/>
            <a:headEnd type="none" w="med" len="med"/>
            <a:tailEnd type="oval" w="med" len="med"/>
          </a:ln>
          <a:effectLst>
            <a:outerShdw blurRad="57150" dist="9525" algn="bl" rotWithShape="0">
              <a:srgbClr val="000000">
                <a:alpha val="42000"/>
              </a:srgbClr>
            </a:outerShdw>
          </a:effectLst>
        </p:spPr>
      </p:cxnSp>
    </p:spTree>
    <p:extLst>
      <p:ext uri="{BB962C8B-B14F-4D97-AF65-F5344CB8AC3E}">
        <p14:creationId xmlns:p14="http://schemas.microsoft.com/office/powerpoint/2010/main" val="612967978"/>
      </p:ext>
    </p:extLst>
  </p:cSld>
  <p:clrMapOvr>
    <a:masterClrMapping/>
  </p:clrMapOvr>
</p:sld>
</file>

<file path=ppt/theme/theme1.xml><?xml version="1.0" encoding="utf-8"?>
<a:theme xmlns:a="http://schemas.openxmlformats.org/drawingml/2006/main" name="Cov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ont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tent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ontent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ontent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End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1872</Words>
  <Application>Microsoft Office PowerPoint</Application>
  <PresentationFormat>Widescreen</PresentationFormat>
  <Paragraphs>445</Paragraphs>
  <Slides>30</Slides>
  <Notes>5</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30</vt:i4>
      </vt:variant>
    </vt:vector>
  </HeadingPairs>
  <TitlesOfParts>
    <vt:vector size="49" baseType="lpstr">
      <vt:lpstr>Arial</vt:lpstr>
      <vt:lpstr>Arial (Body)</vt:lpstr>
      <vt:lpstr>Calibri</vt:lpstr>
      <vt:lpstr>Calibri Light</vt:lpstr>
      <vt:lpstr>Lato</vt:lpstr>
      <vt:lpstr>Nunito Sans</vt:lpstr>
      <vt:lpstr>Roboto</vt:lpstr>
      <vt:lpstr>Roboto Black</vt:lpstr>
      <vt:lpstr>Roboto Light</vt:lpstr>
      <vt:lpstr>Roboto Medium</vt:lpstr>
      <vt:lpstr>Tahoma</vt:lpstr>
      <vt:lpstr>Cover Page</vt:lpstr>
      <vt:lpstr>Front Page</vt:lpstr>
      <vt:lpstr>Contents Design</vt:lpstr>
      <vt:lpstr>1_Contents Design</vt:lpstr>
      <vt:lpstr>2_Contents Design</vt:lpstr>
      <vt:lpstr>3_Contents Design</vt:lpstr>
      <vt:lpstr>4_Contents Design</vt:lpstr>
      <vt:lpstr>Ending</vt:lpstr>
      <vt:lpstr>THERMAL WATCH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Nur Rusydina Binte Raduan</dc:creator>
  <cp:lastModifiedBy>Choong Li Foong</cp:lastModifiedBy>
  <cp:revision>29</cp:revision>
  <dcterms:created xsi:type="dcterms:W3CDTF">2022-11-25T02:13:18Z</dcterms:created>
  <dcterms:modified xsi:type="dcterms:W3CDTF">2023-10-18T05:03:05Z</dcterms:modified>
</cp:coreProperties>
</file>